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477" r:id="rId2"/>
    <p:sldId id="754" r:id="rId3"/>
    <p:sldId id="751" r:id="rId4"/>
    <p:sldId id="758" r:id="rId5"/>
    <p:sldId id="760" r:id="rId6"/>
    <p:sldId id="759" r:id="rId7"/>
    <p:sldId id="765" r:id="rId8"/>
    <p:sldId id="762" r:id="rId9"/>
    <p:sldId id="761" r:id="rId10"/>
    <p:sldId id="767" r:id="rId11"/>
    <p:sldId id="769" r:id="rId12"/>
    <p:sldId id="773" r:id="rId13"/>
    <p:sldId id="763" r:id="rId14"/>
    <p:sldId id="755" r:id="rId15"/>
    <p:sldId id="768" r:id="rId16"/>
    <p:sldId id="764" r:id="rId17"/>
    <p:sldId id="770" r:id="rId18"/>
    <p:sldId id="771" r:id="rId19"/>
    <p:sldId id="7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4FF3"/>
    <a:srgbClr val="90ED91"/>
    <a:srgbClr val="FFC0CB"/>
    <a:srgbClr val="5DC762"/>
    <a:srgbClr val="FDE824"/>
    <a:srgbClr val="20908C"/>
    <a:srgbClr val="3B528B"/>
    <a:srgbClr val="450C54"/>
    <a:srgbClr val="BEBEBE"/>
    <a:srgbClr val="01B6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83087" autoAdjust="0"/>
  </p:normalViewPr>
  <p:slideViewPr>
    <p:cSldViewPr snapToGrid="0" showGuides="1">
      <p:cViewPr>
        <p:scale>
          <a:sx n="168" d="100"/>
          <a:sy n="168" d="100"/>
        </p:scale>
        <p:origin x="408" y="-4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AdvPSA183"/>
            </a:endParaRPr>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Maybe should do this for just top VARs using Seurat? If anything one might expect this one to be noisier using all peaks…</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8135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using UMAP </a:t>
            </a:r>
            <a:r>
              <a:rPr lang="en-US" dirty="0" err="1"/>
              <a:t>hyperparams</a:t>
            </a:r>
            <a:r>
              <a:rPr lang="en-US" dirty="0"/>
              <a:t> to minimize number of “dubious cells” (to 0), although there are still “intermediate cells”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Went from ~28k to ~35k features (consensus peaks) with </a:t>
            </a:r>
            <a:r>
              <a:rPr lang="en-US" dirty="0" err="1"/>
              <a:t>reseq</a:t>
            </a:r>
            <a:r>
              <a:rPr lang="en-US" dirty="0"/>
              <a:t>, still just top 2k shown here though</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Not sure why DN outlier here and now before but before it was UMAP really hiding it (was outlier in high dim space)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39505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if anything looks like DP CD127s less T</a:t>
            </a:r>
            <a:r>
              <a:rPr lang="en-US" baseline="-25000" dirty="0"/>
              <a:t>eff</a:t>
            </a:r>
            <a:r>
              <a:rPr lang="en-US" dirty="0"/>
              <a:t> than other DPs</a:t>
            </a: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25399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98435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ym typeface="Wingdings" pitchFamily="2" charset="2"/>
              </a:rPr>
              <a:t>Also considered keeping all seq runs separate and regressing out seq run…</a:t>
            </a:r>
            <a:r>
              <a:rPr lang="en-US" sz="1200" b="0" i="0" u="none" strike="noStrike" dirty="0">
                <a:solidFill>
                  <a:schemeClr val="tx1"/>
                </a:solidFill>
                <a:effectLst/>
                <a:latin typeface="+mn-lt"/>
                <a:sym typeface="Wingdings" pitchFamily="2" charset="2"/>
              </a:rPr>
              <a:t> but I think having 2X the points in PCA/UMAP would be misleading, ALTHOUGH I COULD DO THIS FOR non-dim </a:t>
            </a:r>
            <a:r>
              <a:rPr lang="en-US" sz="1200" b="0" i="0" u="none" strike="noStrike" dirty="0" err="1">
                <a:solidFill>
                  <a:schemeClr val="tx1"/>
                </a:solidFill>
                <a:effectLst/>
                <a:latin typeface="+mn-lt"/>
                <a:sym typeface="Wingdings" pitchFamily="2" charset="2"/>
              </a:rPr>
              <a:t>reduc</a:t>
            </a:r>
            <a:r>
              <a:rPr lang="en-US" sz="1200" b="0" i="0" u="none" strike="noStrike" dirty="0">
                <a:solidFill>
                  <a:schemeClr val="tx1"/>
                </a:solidFill>
                <a:effectLst/>
                <a:latin typeface="+mn-lt"/>
                <a:sym typeface="Wingdings" pitchFamily="2" charset="2"/>
              </a:rPr>
              <a:t> plots (VPs, heatmaps), but I’d like to be consistent and I don’t think it’d matter much anyways…</a:t>
            </a: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Not super worried about noise driving effects we see because it’s consistent with T1DAL but still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MT genome is 16 kb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Mean fragment size (from peak calling output) ~ 540 bp</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~8 million MT mapping reads per library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min reads at a pos to call it: 20 (shouldn’t matter, min reads across vars is ~2k), min var reads at pos: 4 (2 from each strand)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vars not uniformly distributed in genome...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97003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 guess I don't really have any evidence for DP CD127+ splitting off... it could still be parent to other DPs and blocking IL7R doesn't kill cells (OR DOES LACK OF IL7 MAINTAINCE LEAD TO DEATH?) it would just make it as if they were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Role of IL-7 in T cell survival (of naïve T cells) not enough to propose bifurcation over linear path I don’t think</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heterogeneity in association w/ response, does a linear path make sense with this? possibly…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88900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Lowest </a:t>
            </a:r>
            <a:r>
              <a:rPr lang="en-US" sz="1200" b="0" i="0" u="none" strike="noStrike" dirty="0" err="1">
                <a:solidFill>
                  <a:srgbClr val="212121"/>
                </a:solidFill>
                <a:effectLst/>
                <a:latin typeface="Aptos" panose="020B0004020202020204" pitchFamily="34" charset="0"/>
              </a:rPr>
              <a:t>min_var_freq</a:t>
            </a:r>
            <a:r>
              <a:rPr lang="en-US" sz="1200" b="0" i="0" u="none" strike="noStrike" dirty="0">
                <a:solidFill>
                  <a:srgbClr val="212121"/>
                </a:solidFill>
                <a:effectLst/>
                <a:latin typeface="Aptos" panose="020B0004020202020204" pitchFamily="34" charset="0"/>
              </a:rPr>
              <a:t> here I think</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03328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err="1">
                <a:solidFill>
                  <a:srgbClr val="212121"/>
                </a:solidFill>
                <a:effectLst/>
                <a:latin typeface="Aptos" panose="020B0004020202020204" pitchFamily="34" charset="0"/>
              </a:rPr>
              <a:t>donorId</a:t>
            </a:r>
            <a:r>
              <a:rPr lang="en-US" sz="1200" b="0" i="0" u="none" strike="noStrike" dirty="0">
                <a:solidFill>
                  <a:srgbClr val="212121"/>
                </a:solidFill>
                <a:effectLst/>
                <a:latin typeface="Aptos" panose="020B0004020202020204" pitchFamily="34" charset="0"/>
              </a:rPr>
              <a:t> and sort regressed out here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929257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Went from ~28k to ~35k features (consensus peaks) with </a:t>
            </a:r>
            <a:r>
              <a:rPr lang="en-US" dirty="0" err="1"/>
              <a:t>reseq</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Not sure why DN outlier here and now before but before it was UMAP really hiding it (was outlier in high dim space)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t>donorId</a:t>
            </a:r>
            <a:r>
              <a:rPr lang="en-US" dirty="0"/>
              <a:t> and responder status regressed out here too</a:t>
            </a: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339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78158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259908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77714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1868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Both made using lowest </a:t>
            </a:r>
            <a:r>
              <a:rPr lang="en-US" dirty="0" err="1"/>
              <a:t>min_var_freq</a:t>
            </a:r>
            <a:r>
              <a:rPr lang="en-US" dirty="0"/>
              <a:t> 0.001</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90857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~issue is that with more seq also get more vars sharing across all sorts within a donor </a:t>
            </a:r>
            <a:r>
              <a:rPr lang="en-US" dirty="0">
                <a:sym typeface="Wingdings" pitchFamily="2" charset="2"/>
              </a:rPr>
              <a:t> we remove these, also ~issue is that with more seq uncover more vars even in DN/non-</a:t>
            </a:r>
            <a:r>
              <a:rPr lang="en-US" dirty="0" err="1">
                <a:sym typeface="Wingdings" pitchFamily="2" charset="2"/>
              </a:rPr>
              <a:t>exh</a:t>
            </a:r>
            <a:r>
              <a:rPr lang="en-US"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MT genome is 16 kb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Mean fragment size (from peak calling output) ~ 540 bp</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~8 million MT mapping reads per library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min reads at a pos to call it: 20 (shouldn’t matter, min reads across vars is ~2k), min var reads at pos: 4 (2 from each strand)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vars not uniformly distributed in genome...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96572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83950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This is also at 2</a:t>
            </a:r>
            <a:r>
              <a:rPr lang="en-US" baseline="30000" dirty="0"/>
              <a:t>nd</a:t>
            </a:r>
            <a:r>
              <a:rPr lang="en-US" dirty="0"/>
              <a:t> lowest </a:t>
            </a:r>
            <a:r>
              <a:rPr lang="en-US" dirty="0" err="1"/>
              <a:t>min_var_freq</a:t>
            </a:r>
            <a:r>
              <a:rPr lang="en-US" dirty="0"/>
              <a:t>, and also see same trend with lowest </a:t>
            </a:r>
            <a:r>
              <a:rPr lang="en-US" dirty="0" err="1"/>
              <a:t>min_var_freq</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Not sure how to interpret this, perhaps it’s due to complications from sharing across &gt; 2 sets vs. 2 </a:t>
            </a:r>
            <a:r>
              <a:rPr lang="en-US"/>
              <a:t>sets only </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17538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using lowest </a:t>
            </a:r>
            <a:r>
              <a:rPr lang="en-US" dirty="0" err="1"/>
              <a:t>min_var_freq</a:t>
            </a:r>
            <a:r>
              <a:rPr lang="en-US" dirty="0"/>
              <a:t> here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19525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8/21/24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8/21/24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lifesciences.org/articles/45105#s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b="0" i="0" u="none" strike="noStrike" dirty="0">
                <a:solidFill>
                  <a:srgbClr val="212121"/>
                </a:solidFill>
                <a:effectLst/>
              </a:rPr>
              <a:t>Weekly meeting</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8 15 2024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within </a:t>
            </a:r>
            <a:r>
              <a:rPr lang="en-US" dirty="0" err="1"/>
              <a:t>libids</a:t>
            </a:r>
            <a:r>
              <a:rPr lang="en-US" dirty="0"/>
              <a:t> look very similar across seq batches (AA_ </a:t>
            </a:r>
            <a:r>
              <a:rPr lang="en-US" dirty="0" err="1"/>
              <a:t>fcids</a:t>
            </a:r>
            <a:r>
              <a:rPr lang="en-US" dirty="0"/>
              <a:t> vs. 22_ flow cell IDs)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3" name="TextBox 2">
            <a:extLst>
              <a:ext uri="{FF2B5EF4-FFF2-40B4-BE49-F238E27FC236}">
                <a16:creationId xmlns:a16="http://schemas.microsoft.com/office/drawing/2014/main" id="{E15F7BF3-EB42-408D-3365-20E3D87B677B}"/>
              </a:ext>
            </a:extLst>
          </p:cNvPr>
          <p:cNvSpPr txBox="1"/>
          <p:nvPr/>
        </p:nvSpPr>
        <p:spPr>
          <a:xfrm>
            <a:off x="7906328" y="5624944"/>
            <a:ext cx="3352800" cy="923330"/>
          </a:xfrm>
          <a:prstGeom prst="rect">
            <a:avLst/>
          </a:prstGeom>
          <a:noFill/>
        </p:spPr>
        <p:txBody>
          <a:bodyPr wrap="square" rtlCol="0">
            <a:spAutoFit/>
          </a:bodyPr>
          <a:lstStyle/>
          <a:p>
            <a:r>
              <a:rPr lang="en-US" dirty="0"/>
              <a:t> - so I merged alignment files by </a:t>
            </a:r>
            <a:r>
              <a:rPr lang="en-US" dirty="0" err="1"/>
              <a:t>libid</a:t>
            </a:r>
            <a:r>
              <a:rPr lang="en-US" dirty="0"/>
              <a:t> and then called peaks on those merged alignment files</a:t>
            </a:r>
          </a:p>
        </p:txBody>
      </p:sp>
    </p:spTree>
    <p:extLst>
      <p:ext uri="{BB962C8B-B14F-4D97-AF65-F5344CB8AC3E}">
        <p14:creationId xmlns:p14="http://schemas.microsoft.com/office/powerpoint/2010/main" val="358473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UMAP with </a:t>
            </a:r>
            <a:r>
              <a:rPr lang="en-US" dirty="0" err="1"/>
              <a:t>reseq</a:t>
            </a:r>
            <a:r>
              <a:rPr lang="en-US" dirty="0"/>
              <a:t> (</a:t>
            </a:r>
            <a:r>
              <a:rPr lang="en-US" dirty="0" err="1"/>
              <a:t>donorId</a:t>
            </a:r>
            <a:r>
              <a:rPr lang="en-US" dirty="0"/>
              <a:t> and responder status regressed out)</a:t>
            </a:r>
          </a:p>
        </p:txBody>
      </p:sp>
      <p:pic>
        <p:nvPicPr>
          <p:cNvPr id="5" name="Picture 4">
            <a:extLst>
              <a:ext uri="{FF2B5EF4-FFF2-40B4-BE49-F238E27FC236}">
                <a16:creationId xmlns:a16="http://schemas.microsoft.com/office/drawing/2014/main" id="{64F3868F-4CA5-8554-2DB6-D930856B252F}"/>
              </a:ext>
            </a:extLst>
          </p:cNvPr>
          <p:cNvPicPr>
            <a:picLocks noChangeAspect="1"/>
          </p:cNvPicPr>
          <p:nvPr/>
        </p:nvPicPr>
        <p:blipFill>
          <a:blip r:embed="rId3"/>
          <a:stretch>
            <a:fillRect/>
          </a:stretch>
        </p:blipFill>
        <p:spPr>
          <a:xfrm>
            <a:off x="0" y="2443017"/>
            <a:ext cx="6193528" cy="3701979"/>
          </a:xfrm>
          <a:prstGeom prst="rect">
            <a:avLst/>
          </a:prstGeom>
        </p:spPr>
      </p:pic>
      <p:pic>
        <p:nvPicPr>
          <p:cNvPr id="2" name="Picture 1">
            <a:extLst>
              <a:ext uri="{FF2B5EF4-FFF2-40B4-BE49-F238E27FC236}">
                <a16:creationId xmlns:a16="http://schemas.microsoft.com/office/drawing/2014/main" id="{85E51509-7FCD-F51B-4C46-878BC712415E}"/>
              </a:ext>
            </a:extLst>
          </p:cNvPr>
          <p:cNvPicPr>
            <a:picLocks noChangeAspect="1"/>
          </p:cNvPicPr>
          <p:nvPr/>
        </p:nvPicPr>
        <p:blipFill>
          <a:blip r:embed="rId4"/>
          <a:stretch>
            <a:fillRect/>
          </a:stretch>
        </p:blipFill>
        <p:spPr>
          <a:xfrm>
            <a:off x="6012507" y="2235200"/>
            <a:ext cx="6179493" cy="3826669"/>
          </a:xfrm>
          <a:prstGeom prst="rect">
            <a:avLst/>
          </a:prstGeom>
        </p:spPr>
      </p:pic>
      <p:sp>
        <p:nvSpPr>
          <p:cNvPr id="4" name="TextBox 3">
            <a:extLst>
              <a:ext uri="{FF2B5EF4-FFF2-40B4-BE49-F238E27FC236}">
                <a16:creationId xmlns:a16="http://schemas.microsoft.com/office/drawing/2014/main" id="{62F0F973-856D-77B1-86DB-AAA58C338818}"/>
              </a:ext>
            </a:extLst>
          </p:cNvPr>
          <p:cNvSpPr txBox="1"/>
          <p:nvPr/>
        </p:nvSpPr>
        <p:spPr>
          <a:xfrm>
            <a:off x="2971867" y="6421715"/>
            <a:ext cx="6081280" cy="369332"/>
          </a:xfrm>
          <a:prstGeom prst="rect">
            <a:avLst/>
          </a:prstGeom>
          <a:noFill/>
        </p:spPr>
        <p:txBody>
          <a:bodyPr wrap="none" rtlCol="0">
            <a:spAutoFit/>
          </a:bodyPr>
          <a:lstStyle/>
          <a:p>
            <a:r>
              <a:rPr lang="en-US" dirty="0"/>
              <a:t>Went from ~28k to ~35k features (consensus peaks) with </a:t>
            </a:r>
            <a:r>
              <a:rPr lang="en-US" dirty="0" err="1"/>
              <a:t>reseq</a:t>
            </a:r>
            <a:endParaRPr lang="en-US" dirty="0"/>
          </a:p>
        </p:txBody>
      </p:sp>
    </p:spTree>
    <p:extLst>
      <p:ext uri="{BB962C8B-B14F-4D97-AF65-F5344CB8AC3E}">
        <p14:creationId xmlns:p14="http://schemas.microsoft.com/office/powerpoint/2010/main" val="381975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a:bodyPr>
          <a:lstStyle/>
          <a:p>
            <a:r>
              <a:rPr lang="en-US" dirty="0"/>
              <a:t>With </a:t>
            </a:r>
            <a:r>
              <a:rPr lang="en-US" dirty="0" err="1"/>
              <a:t>reseq</a:t>
            </a:r>
            <a:r>
              <a:rPr lang="en-US" dirty="0"/>
              <a:t>, still don’t see a very clear answer to if DP CD127s are more T</a:t>
            </a:r>
            <a:r>
              <a:rPr lang="en-US" baseline="-25000" dirty="0"/>
              <a:t>eff</a:t>
            </a:r>
            <a:r>
              <a:rPr lang="en-US" dirty="0"/>
              <a:t> than other DPs</a:t>
            </a:r>
          </a:p>
        </p:txBody>
      </p:sp>
      <p:pic>
        <p:nvPicPr>
          <p:cNvPr id="8" name="Picture 7">
            <a:extLst>
              <a:ext uri="{FF2B5EF4-FFF2-40B4-BE49-F238E27FC236}">
                <a16:creationId xmlns:a16="http://schemas.microsoft.com/office/drawing/2014/main" id="{95B03889-FDE5-032E-FFF5-DD33A5F7404C}"/>
              </a:ext>
            </a:extLst>
          </p:cNvPr>
          <p:cNvPicPr>
            <a:picLocks noChangeAspect="1"/>
          </p:cNvPicPr>
          <p:nvPr/>
        </p:nvPicPr>
        <p:blipFill>
          <a:blip r:embed="rId3"/>
          <a:stretch>
            <a:fillRect/>
          </a:stretch>
        </p:blipFill>
        <p:spPr>
          <a:xfrm>
            <a:off x="6332429" y="1579419"/>
            <a:ext cx="5289225" cy="5278582"/>
          </a:xfrm>
          <a:prstGeom prst="rect">
            <a:avLst/>
          </a:prstGeom>
        </p:spPr>
      </p:pic>
      <p:pic>
        <p:nvPicPr>
          <p:cNvPr id="2" name="Picture 1">
            <a:extLst>
              <a:ext uri="{FF2B5EF4-FFF2-40B4-BE49-F238E27FC236}">
                <a16:creationId xmlns:a16="http://schemas.microsoft.com/office/drawing/2014/main" id="{ED16CA7A-FD86-F1A3-6789-363C8E8D8EB4}"/>
              </a:ext>
            </a:extLst>
          </p:cNvPr>
          <p:cNvPicPr>
            <a:picLocks noChangeAspect="1"/>
          </p:cNvPicPr>
          <p:nvPr/>
        </p:nvPicPr>
        <p:blipFill>
          <a:blip r:embed="rId4"/>
          <a:stretch>
            <a:fillRect/>
          </a:stretch>
        </p:blipFill>
        <p:spPr>
          <a:xfrm>
            <a:off x="356671" y="1579418"/>
            <a:ext cx="5305241" cy="5278582"/>
          </a:xfrm>
          <a:prstGeom prst="rect">
            <a:avLst/>
          </a:prstGeom>
        </p:spPr>
      </p:pic>
    </p:spTree>
    <p:extLst>
      <p:ext uri="{BB962C8B-B14F-4D97-AF65-F5344CB8AC3E}">
        <p14:creationId xmlns:p14="http://schemas.microsoft.com/office/powerpoint/2010/main" val="68286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199" y="1919289"/>
            <a:ext cx="10254673" cy="4093584"/>
          </a:xfrm>
        </p:spPr>
        <p:txBody>
          <a:bodyPr>
            <a:normAutofit fontScale="85000" lnSpcReduction="10000"/>
          </a:bodyPr>
          <a:lstStyle/>
          <a:p>
            <a:pPr marL="514350" indent="-514350">
              <a:buFont typeface="+mj-lt"/>
              <a:buAutoNum type="arabicPeriod"/>
            </a:pPr>
            <a:r>
              <a:rPr lang="en-US" dirty="0" err="1"/>
              <a:t>Reseq</a:t>
            </a:r>
            <a:r>
              <a:rPr lang="en-US" dirty="0"/>
              <a:t> passes QC (not shown)</a:t>
            </a:r>
          </a:p>
          <a:p>
            <a:pPr marL="514350" indent="-514350">
              <a:buFont typeface="+mj-lt"/>
              <a:buAutoNum type="arabicPeriod"/>
            </a:pPr>
            <a:r>
              <a:rPr lang="en-US" dirty="0"/>
              <a:t>MT vars</a:t>
            </a:r>
          </a:p>
          <a:p>
            <a:pPr marL="971550" lvl="1" indent="-514350">
              <a:buFont typeface="+mj-lt"/>
              <a:buAutoNum type="alphaLcParenR"/>
            </a:pPr>
            <a:r>
              <a:rPr lang="en-US" dirty="0"/>
              <a:t>still see DP CD57</a:t>
            </a:r>
            <a:r>
              <a:rPr lang="en-US" baseline="30000" dirty="0"/>
              <a:t>+</a:t>
            </a:r>
            <a:r>
              <a:rPr lang="en-US" dirty="0"/>
              <a:t> having more vars than other sorts especially non-exhausted CD127</a:t>
            </a:r>
            <a:r>
              <a:rPr lang="en-US" baseline="30000" dirty="0"/>
              <a:t>+</a:t>
            </a:r>
            <a:r>
              <a:rPr lang="en-US" dirty="0"/>
              <a:t> and DN, driven mostly by low frequency vars, stronger confidence now though</a:t>
            </a:r>
          </a:p>
          <a:p>
            <a:pPr marL="971550" lvl="1" indent="-514350">
              <a:buFont typeface="+mj-lt"/>
              <a:buAutoNum type="alphaLcParenR"/>
            </a:pPr>
            <a:r>
              <a:rPr lang="en-US" dirty="0"/>
              <a:t>some evidence for DP PD-1</a:t>
            </a:r>
            <a:r>
              <a:rPr lang="en-US" baseline="30000" dirty="0"/>
              <a:t>+</a:t>
            </a:r>
            <a:r>
              <a:rPr lang="en-US" dirty="0"/>
              <a:t> also having more vars than DN/non-exhausted CD127</a:t>
            </a:r>
            <a:r>
              <a:rPr lang="en-US" baseline="30000" dirty="0"/>
              <a:t>+</a:t>
            </a:r>
          </a:p>
          <a:p>
            <a:pPr marL="514350" indent="-514350">
              <a:buFont typeface="+mj-lt"/>
              <a:buAutoNum type="arabicPeriod"/>
            </a:pPr>
            <a:r>
              <a:rPr lang="en-US" dirty="0"/>
              <a:t>Epigenetics</a:t>
            </a:r>
          </a:p>
          <a:p>
            <a:pPr marL="971550" lvl="1" indent="-514350">
              <a:buFont typeface="+mj-lt"/>
              <a:buAutoNum type="alphaLcParenR"/>
            </a:pPr>
            <a:r>
              <a:rPr lang="en-US" dirty="0"/>
              <a:t>no evidence of seq re-run introducing batch effect</a:t>
            </a:r>
          </a:p>
          <a:p>
            <a:pPr marL="971550" lvl="1" indent="-514350">
              <a:buFont typeface="+mj-lt"/>
              <a:buAutoNum type="alphaLcParenR"/>
            </a:pPr>
            <a:r>
              <a:rPr lang="en-US" dirty="0"/>
              <a:t>cell sorts still show distinct epigenetic profiles, DP CD127</a:t>
            </a:r>
            <a:r>
              <a:rPr lang="en-US" baseline="30000" dirty="0"/>
              <a:t>+</a:t>
            </a:r>
            <a:r>
              <a:rPr lang="en-US" dirty="0"/>
              <a:t> still intermediate, still see 1 DN outlier</a:t>
            </a:r>
          </a:p>
          <a:p>
            <a:pPr marL="971550" lvl="1" indent="-514350">
              <a:buFont typeface="+mj-lt"/>
              <a:buAutoNum type="alphaLcParenR"/>
            </a:pPr>
            <a:r>
              <a:rPr lang="en-US" dirty="0"/>
              <a:t>still don’t see differences R vs. NR (not shown)</a:t>
            </a:r>
          </a:p>
          <a:p>
            <a:pPr marL="971550" lvl="1" indent="-514350">
              <a:buFont typeface="+mj-lt"/>
              <a:buAutoNum type="alphaLcParenR"/>
            </a:pPr>
            <a:r>
              <a:rPr lang="en-US" dirty="0"/>
              <a:t>still see no differences in </a:t>
            </a:r>
            <a:r>
              <a:rPr lang="en-US" dirty="0" err="1"/>
              <a:t>pseudotime</a:t>
            </a:r>
            <a:r>
              <a:rPr lang="en-US" dirty="0"/>
              <a:t> across cell sorts (not shown)</a:t>
            </a:r>
          </a:p>
          <a:p>
            <a:pPr marL="971550" lvl="1" indent="-514350">
              <a:buFont typeface="+mj-lt"/>
              <a:buAutoNum type="alphaLcParenR"/>
            </a:pPr>
            <a:r>
              <a:rPr lang="en-US" dirty="0"/>
              <a:t>still don’t have clear answer if DP CD127s are more T</a:t>
            </a:r>
            <a:r>
              <a:rPr lang="en-US" baseline="-25000" dirty="0"/>
              <a:t>eff</a:t>
            </a:r>
            <a:r>
              <a:rPr lang="en-US" dirty="0"/>
              <a:t>/T</a:t>
            </a:r>
            <a:r>
              <a:rPr lang="en-US" baseline="-25000" dirty="0"/>
              <a:t>ex</a:t>
            </a:r>
            <a:r>
              <a:rPr lang="en-US" dirty="0"/>
              <a:t> than other DPs</a:t>
            </a:r>
          </a:p>
        </p:txBody>
      </p:sp>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45074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Next steps</a:t>
            </a:r>
          </a:p>
        </p:txBody>
      </p:sp>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200" y="1919289"/>
            <a:ext cx="10771208" cy="4499440"/>
          </a:xfrm>
        </p:spPr>
        <p:txBody>
          <a:bodyPr>
            <a:normAutofit lnSpcReduction="10000"/>
          </a:bodyPr>
          <a:lstStyle/>
          <a:p>
            <a:pPr marL="514350" indent="-514350">
              <a:buFont typeface="+mj-lt"/>
              <a:buAutoNum type="arabicPeriod"/>
            </a:pPr>
            <a:r>
              <a:rPr lang="en-US" b="1" dirty="0"/>
              <a:t>Submit abstract today for BRI retreat</a:t>
            </a:r>
            <a:endParaRPr lang="en-US" dirty="0">
              <a:sym typeface="Wingdings" pitchFamily="2" charset="2"/>
            </a:endParaRPr>
          </a:p>
          <a:p>
            <a:pPr marL="514350" indent="-514350">
              <a:buFont typeface="+mj-lt"/>
              <a:buAutoNum type="arabicPeriod"/>
            </a:pPr>
            <a:r>
              <a:rPr lang="en-US" dirty="0"/>
              <a:t>Peak accessibility heat maps </a:t>
            </a:r>
            <a:r>
              <a:rPr lang="en-US" dirty="0">
                <a:sym typeface="Wingdings" pitchFamily="2" charset="2"/>
              </a:rPr>
              <a:t> cut dendrograms  </a:t>
            </a:r>
            <a:r>
              <a:rPr lang="en-US" dirty="0" err="1">
                <a:sym typeface="Wingdings" pitchFamily="2" charset="2"/>
              </a:rPr>
              <a:t>stringdb</a:t>
            </a:r>
            <a:endParaRPr lang="en-US" dirty="0"/>
          </a:p>
          <a:p>
            <a:pPr marL="514350" indent="-514350">
              <a:buFont typeface="+mj-lt"/>
              <a:buAutoNum type="arabicPeriod"/>
            </a:pPr>
            <a:r>
              <a:rPr lang="en-US" dirty="0"/>
              <a:t>Mean coverage plots</a:t>
            </a:r>
          </a:p>
          <a:p>
            <a:pPr marL="514350" indent="-514350">
              <a:buFont typeface="+mj-lt"/>
              <a:buAutoNum type="arabicPeriod"/>
            </a:pPr>
            <a:r>
              <a:rPr lang="en-US" dirty="0"/>
              <a:t>Homer TF analyses given greater read depth</a:t>
            </a:r>
          </a:p>
          <a:p>
            <a:pPr marL="514350" indent="-514350">
              <a:buFont typeface="+mj-lt"/>
              <a:buAutoNum type="arabicPeriod"/>
            </a:pPr>
            <a:r>
              <a:rPr lang="en-US" dirty="0"/>
              <a:t>MT vars: getting biological relevance</a:t>
            </a:r>
          </a:p>
          <a:p>
            <a:pPr marL="971550" lvl="1" indent="-514350">
              <a:buFont typeface="+mj-lt"/>
              <a:buAutoNum type="alphaLcParenR"/>
            </a:pPr>
            <a:r>
              <a:rPr lang="en-US" dirty="0"/>
              <a:t>Potential rabbit hole: simulate MT dynamics to try and equate MT var counts to # of cell divisions? Would be helpful to know order of magnitude here (i.e. DP CD57</a:t>
            </a:r>
            <a:r>
              <a:rPr lang="en-US" baseline="30000" dirty="0"/>
              <a:t>+</a:t>
            </a:r>
            <a:r>
              <a:rPr lang="en-US" dirty="0"/>
              <a:t> divided 1X, 10X, or 100X more than </a:t>
            </a:r>
            <a:r>
              <a:rPr lang="en-US" dirty="0" err="1"/>
              <a:t>nonexh</a:t>
            </a:r>
            <a:r>
              <a:rPr lang="en-US" dirty="0"/>
              <a:t>/DN?)</a:t>
            </a:r>
          </a:p>
          <a:p>
            <a:pPr marL="971550" lvl="1" indent="-514350">
              <a:buFont typeface="+mj-lt"/>
              <a:buAutoNum type="alphaLcParenR"/>
            </a:pPr>
            <a:r>
              <a:rPr lang="en-US" dirty="0"/>
              <a:t>How to choose a sensible lower bound for var </a:t>
            </a:r>
            <a:r>
              <a:rPr lang="en-US" dirty="0" err="1"/>
              <a:t>freqs</a:t>
            </a:r>
            <a:r>
              <a:rPr lang="en-US" dirty="0"/>
              <a:t>? Simulations could perhaps also inform this bound, i.e. how many divisions to see 0.1% </a:t>
            </a:r>
            <a:r>
              <a:rPr lang="en-US" dirty="0" err="1"/>
              <a:t>freq</a:t>
            </a:r>
            <a:r>
              <a:rPr lang="en-US" dirty="0"/>
              <a:t> vars appear vs. 0.5% ones appear?</a:t>
            </a:r>
          </a:p>
        </p:txBody>
      </p:sp>
    </p:spTree>
    <p:extLst>
      <p:ext uri="{BB962C8B-B14F-4D97-AF65-F5344CB8AC3E}">
        <p14:creationId xmlns:p14="http://schemas.microsoft.com/office/powerpoint/2010/main" val="400509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199" y="1919288"/>
            <a:ext cx="10254673" cy="4823257"/>
          </a:xfrm>
        </p:spPr>
        <p:txBody>
          <a:bodyPr>
            <a:normAutofit fontScale="70000" lnSpcReduction="20000"/>
          </a:bodyPr>
          <a:lstStyle/>
          <a:p>
            <a:pPr marL="0" indent="0">
              <a:buNone/>
            </a:pPr>
            <a:r>
              <a:rPr lang="en-US" dirty="0"/>
              <a:t>T cell exhaustion, a state of reduced effector function, results from chronic stimulation from antigens that cannot be fully cleared.</a:t>
            </a:r>
          </a:p>
          <a:p>
            <a:pPr marL="0" indent="0">
              <a:buNone/>
            </a:pPr>
            <a:r>
              <a:rPr lang="en-US" dirty="0"/>
              <a:t>In recent T1D studies, levels of TIGIT+KLRG1+ (DP) PD-1+ and DP CD57+ exhausted CD8s early after treatment have correlated with better response to therapy, consistent with the reduced effector function of these exhausted T cells.</a:t>
            </a:r>
          </a:p>
          <a:p>
            <a:pPr marL="0" indent="0">
              <a:buNone/>
            </a:pPr>
            <a:r>
              <a:rPr lang="en-US" dirty="0"/>
              <a:t>However, levels of DP CD127+ exhausted CD8s may in fact correlate with worse outcome in T1D.</a:t>
            </a:r>
          </a:p>
          <a:p>
            <a:pPr marL="0" indent="0">
              <a:buNone/>
            </a:pPr>
            <a:r>
              <a:rPr lang="en-US" dirty="0"/>
              <a:t>To investigate this heterogeneity in association with response to therapy amongst DP exhausted CD8s and given the epigenetic changes that characterize T cell exhaustion, here we profiled the epigenetic states of different non-naive CD8 populations from PBMCs of 10 T1D patients treated with teplizumab using bulk ATAC-seq.</a:t>
            </a:r>
          </a:p>
          <a:p>
            <a:pPr marL="0" indent="0">
              <a:buNone/>
            </a:pPr>
            <a:r>
              <a:rPr lang="en-US" dirty="0"/>
              <a:t>We found that the epigenetic states of DP CD127+ CD8s were intermediate to that of other DP CD8s (PD-1+ and CD57+) and TIGIT-KLRG1- (DN) CD8s.</a:t>
            </a:r>
          </a:p>
          <a:p>
            <a:pPr marL="0" indent="0">
              <a:buNone/>
            </a:pPr>
            <a:r>
              <a:rPr lang="en-US" dirty="0"/>
              <a:t>We also analyzed mitochondrial-mapping ATAC-seq reads and found that the DP CD8s had more mitochondrial single nucleotide variants than DN CD8s with DP CD57+ CD8s specifically having the most variants.</a:t>
            </a:r>
          </a:p>
          <a:p>
            <a:pPr marL="0" indent="0">
              <a:buNone/>
            </a:pPr>
            <a:r>
              <a:rPr lang="en-US" dirty="0"/>
              <a:t>Since variant counts are proportional to numbers of cell divisions, we hypothesize that the DP CD57+ CD8s have undergone more cell divisions and are more terminal than other DP CD8 populations.</a:t>
            </a:r>
          </a:p>
        </p:txBody>
      </p:sp>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fontScale="90000"/>
          </a:bodyPr>
          <a:lstStyle/>
          <a:p>
            <a:r>
              <a:rPr lang="en-US" dirty="0"/>
              <a:t>Using epigenetics and mitochondrial DNA variants to define exhausted TIGIT</a:t>
            </a:r>
            <a:r>
              <a:rPr lang="en-US" baseline="30000" dirty="0"/>
              <a:t>+</a:t>
            </a:r>
            <a:r>
              <a:rPr lang="en-US" dirty="0"/>
              <a:t>KLRG1</a:t>
            </a:r>
            <a:r>
              <a:rPr lang="en-US" baseline="30000" dirty="0"/>
              <a:t>+</a:t>
            </a:r>
            <a:r>
              <a:rPr lang="en-US" dirty="0"/>
              <a:t> subsets in teplizumab-treated T1D subjects</a:t>
            </a:r>
          </a:p>
        </p:txBody>
      </p:sp>
    </p:spTree>
    <p:extLst>
      <p:ext uri="{BB962C8B-B14F-4D97-AF65-F5344CB8AC3E}">
        <p14:creationId xmlns:p14="http://schemas.microsoft.com/office/powerpoint/2010/main" val="210569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Donor facet</a:t>
            </a:r>
          </a:p>
        </p:txBody>
      </p:sp>
      <p:pic>
        <p:nvPicPr>
          <p:cNvPr id="2" name="Picture 1">
            <a:extLst>
              <a:ext uri="{FF2B5EF4-FFF2-40B4-BE49-F238E27FC236}">
                <a16:creationId xmlns:a16="http://schemas.microsoft.com/office/drawing/2014/main" id="{E182F5EF-192B-73CF-F145-078E9C8871C7}"/>
              </a:ext>
            </a:extLst>
          </p:cNvPr>
          <p:cNvPicPr>
            <a:picLocks noChangeAspect="1"/>
          </p:cNvPicPr>
          <p:nvPr/>
        </p:nvPicPr>
        <p:blipFill>
          <a:blip r:embed="rId3"/>
          <a:stretch>
            <a:fillRect/>
          </a:stretch>
        </p:blipFill>
        <p:spPr>
          <a:xfrm>
            <a:off x="1507835" y="1463802"/>
            <a:ext cx="8578273" cy="5394198"/>
          </a:xfrm>
          <a:prstGeom prst="rect">
            <a:avLst/>
          </a:prstGeom>
        </p:spPr>
      </p:pic>
    </p:spTree>
    <p:extLst>
      <p:ext uri="{BB962C8B-B14F-4D97-AF65-F5344CB8AC3E}">
        <p14:creationId xmlns:p14="http://schemas.microsoft.com/office/powerpoint/2010/main" val="364072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With </a:t>
            </a:r>
            <a:r>
              <a:rPr lang="en-US" dirty="0" err="1"/>
              <a:t>reseq</a:t>
            </a:r>
            <a:r>
              <a:rPr lang="en-US" dirty="0"/>
              <a:t>, still see no big epigenetic differences b/w R and NR</a:t>
            </a:r>
          </a:p>
        </p:txBody>
      </p:sp>
      <p:pic>
        <p:nvPicPr>
          <p:cNvPr id="3" name="Picture 2">
            <a:extLst>
              <a:ext uri="{FF2B5EF4-FFF2-40B4-BE49-F238E27FC236}">
                <a16:creationId xmlns:a16="http://schemas.microsoft.com/office/drawing/2014/main" id="{BB05032D-45A6-FF0A-2D5C-B3E02FB299BF}"/>
              </a:ext>
            </a:extLst>
          </p:cNvPr>
          <p:cNvPicPr>
            <a:picLocks noChangeAspect="1"/>
          </p:cNvPicPr>
          <p:nvPr/>
        </p:nvPicPr>
        <p:blipFill>
          <a:blip r:embed="rId3"/>
          <a:stretch>
            <a:fillRect/>
          </a:stretch>
        </p:blipFill>
        <p:spPr>
          <a:xfrm>
            <a:off x="2091727" y="1888855"/>
            <a:ext cx="7772400" cy="4769942"/>
          </a:xfrm>
          <a:prstGeom prst="rect">
            <a:avLst/>
          </a:prstGeom>
        </p:spPr>
      </p:pic>
    </p:spTree>
    <p:extLst>
      <p:ext uri="{BB962C8B-B14F-4D97-AF65-F5344CB8AC3E}">
        <p14:creationId xmlns:p14="http://schemas.microsoft.com/office/powerpoint/2010/main" val="245506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High dimensional space plots ~same as before </a:t>
            </a:r>
            <a:r>
              <a:rPr lang="en-US" dirty="0" err="1"/>
              <a:t>reseq</a:t>
            </a:r>
            <a:endParaRPr lang="en-US" dirty="0"/>
          </a:p>
        </p:txBody>
      </p:sp>
      <p:pic>
        <p:nvPicPr>
          <p:cNvPr id="2" name="Picture 1">
            <a:extLst>
              <a:ext uri="{FF2B5EF4-FFF2-40B4-BE49-F238E27FC236}">
                <a16:creationId xmlns:a16="http://schemas.microsoft.com/office/drawing/2014/main" id="{B9AF2F36-A4A9-0846-BB0D-E8D3B1C221E0}"/>
              </a:ext>
            </a:extLst>
          </p:cNvPr>
          <p:cNvPicPr>
            <a:picLocks noChangeAspect="1"/>
          </p:cNvPicPr>
          <p:nvPr/>
        </p:nvPicPr>
        <p:blipFill>
          <a:blip r:embed="rId3"/>
          <a:stretch>
            <a:fillRect/>
          </a:stretch>
        </p:blipFill>
        <p:spPr>
          <a:xfrm>
            <a:off x="149527" y="1561713"/>
            <a:ext cx="6073473" cy="3765896"/>
          </a:xfrm>
          <a:prstGeom prst="rect">
            <a:avLst/>
          </a:prstGeom>
        </p:spPr>
      </p:pic>
      <p:pic>
        <p:nvPicPr>
          <p:cNvPr id="6" name="Picture 5">
            <a:extLst>
              <a:ext uri="{FF2B5EF4-FFF2-40B4-BE49-F238E27FC236}">
                <a16:creationId xmlns:a16="http://schemas.microsoft.com/office/drawing/2014/main" id="{D8DF055D-9AB2-A194-47DB-22F9AE9DB945}"/>
              </a:ext>
            </a:extLst>
          </p:cNvPr>
          <p:cNvPicPr>
            <a:picLocks noChangeAspect="1"/>
          </p:cNvPicPr>
          <p:nvPr/>
        </p:nvPicPr>
        <p:blipFill>
          <a:blip r:embed="rId4"/>
          <a:stretch>
            <a:fillRect/>
          </a:stretch>
        </p:blipFill>
        <p:spPr>
          <a:xfrm>
            <a:off x="6179692" y="1309998"/>
            <a:ext cx="5641109" cy="4269325"/>
          </a:xfrm>
          <a:prstGeom prst="rect">
            <a:avLst/>
          </a:prstGeom>
        </p:spPr>
      </p:pic>
      <p:sp>
        <p:nvSpPr>
          <p:cNvPr id="3" name="TextBox 2">
            <a:extLst>
              <a:ext uri="{FF2B5EF4-FFF2-40B4-BE49-F238E27FC236}">
                <a16:creationId xmlns:a16="http://schemas.microsoft.com/office/drawing/2014/main" id="{372D8086-C0E0-34E7-DE37-6FFA66D51819}"/>
              </a:ext>
            </a:extLst>
          </p:cNvPr>
          <p:cNvSpPr txBox="1"/>
          <p:nvPr/>
        </p:nvSpPr>
        <p:spPr>
          <a:xfrm>
            <a:off x="2419927" y="5394657"/>
            <a:ext cx="1016112" cy="369332"/>
          </a:xfrm>
          <a:prstGeom prst="rect">
            <a:avLst/>
          </a:prstGeom>
          <a:noFill/>
        </p:spPr>
        <p:txBody>
          <a:bodyPr wrap="none" rtlCol="0">
            <a:spAutoFit/>
          </a:bodyPr>
          <a:lstStyle/>
          <a:p>
            <a:r>
              <a:rPr lang="en-US" dirty="0"/>
              <a:t>All peaks</a:t>
            </a:r>
          </a:p>
        </p:txBody>
      </p:sp>
      <p:sp>
        <p:nvSpPr>
          <p:cNvPr id="4" name="TextBox 3">
            <a:extLst>
              <a:ext uri="{FF2B5EF4-FFF2-40B4-BE49-F238E27FC236}">
                <a16:creationId xmlns:a16="http://schemas.microsoft.com/office/drawing/2014/main" id="{7D8A9545-B997-43A0-0247-849270D41058}"/>
              </a:ext>
            </a:extLst>
          </p:cNvPr>
          <p:cNvSpPr txBox="1"/>
          <p:nvPr/>
        </p:nvSpPr>
        <p:spPr>
          <a:xfrm>
            <a:off x="7619835" y="5327609"/>
            <a:ext cx="2949462" cy="369332"/>
          </a:xfrm>
          <a:prstGeom prst="rect">
            <a:avLst/>
          </a:prstGeom>
          <a:noFill/>
        </p:spPr>
        <p:txBody>
          <a:bodyPr wrap="none" rtlCol="0">
            <a:spAutoFit/>
          </a:bodyPr>
          <a:lstStyle/>
          <a:p>
            <a:r>
              <a:rPr lang="en-US" dirty="0"/>
              <a:t>Top variably accessible peaks</a:t>
            </a:r>
          </a:p>
        </p:txBody>
      </p:sp>
      <p:sp>
        <p:nvSpPr>
          <p:cNvPr id="7" name="TextBox 6">
            <a:extLst>
              <a:ext uri="{FF2B5EF4-FFF2-40B4-BE49-F238E27FC236}">
                <a16:creationId xmlns:a16="http://schemas.microsoft.com/office/drawing/2014/main" id="{F1F29392-F94F-EE9B-73FB-3B7E99ADB66F}"/>
              </a:ext>
            </a:extLst>
          </p:cNvPr>
          <p:cNvSpPr txBox="1"/>
          <p:nvPr/>
        </p:nvSpPr>
        <p:spPr>
          <a:xfrm>
            <a:off x="4332097" y="5852581"/>
            <a:ext cx="3781805" cy="923330"/>
          </a:xfrm>
          <a:prstGeom prst="rect">
            <a:avLst/>
          </a:prstGeom>
          <a:noFill/>
        </p:spPr>
        <p:txBody>
          <a:bodyPr wrap="none" rtlCol="0">
            <a:spAutoFit/>
          </a:bodyPr>
          <a:lstStyle/>
          <a:p>
            <a:r>
              <a:rPr lang="en-US" dirty="0"/>
              <a:t>Consistent with pre-</a:t>
            </a:r>
            <a:r>
              <a:rPr lang="en-US" dirty="0" err="1"/>
              <a:t>reseq</a:t>
            </a:r>
            <a:r>
              <a:rPr lang="en-US" dirty="0"/>
              <a:t>:</a:t>
            </a:r>
          </a:p>
          <a:p>
            <a:r>
              <a:rPr lang="en-US" dirty="0"/>
              <a:t> - DP CD127</a:t>
            </a:r>
            <a:r>
              <a:rPr lang="en-US" baseline="30000" dirty="0"/>
              <a:t>+</a:t>
            </a:r>
            <a:r>
              <a:rPr lang="en-US" dirty="0"/>
              <a:t> still intermediate</a:t>
            </a:r>
          </a:p>
          <a:p>
            <a:r>
              <a:rPr lang="en-US" dirty="0"/>
              <a:t> - still see DN outlier in high dim space</a:t>
            </a:r>
          </a:p>
        </p:txBody>
      </p:sp>
    </p:spTree>
    <p:extLst>
      <p:ext uri="{BB962C8B-B14F-4D97-AF65-F5344CB8AC3E}">
        <p14:creationId xmlns:p14="http://schemas.microsoft.com/office/powerpoint/2010/main" val="168952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a:bodyPr>
          <a:lstStyle/>
          <a:p>
            <a:r>
              <a:rPr lang="en-US" dirty="0"/>
              <a:t>DP PD-1</a:t>
            </a:r>
            <a:r>
              <a:rPr lang="en-US" baseline="30000" dirty="0"/>
              <a:t>+</a:t>
            </a:r>
            <a:r>
              <a:rPr lang="en-US" dirty="0"/>
              <a:t> vs. DN</a:t>
            </a:r>
          </a:p>
        </p:txBody>
      </p:sp>
      <p:pic>
        <p:nvPicPr>
          <p:cNvPr id="3" name="Picture 2">
            <a:extLst>
              <a:ext uri="{FF2B5EF4-FFF2-40B4-BE49-F238E27FC236}">
                <a16:creationId xmlns:a16="http://schemas.microsoft.com/office/drawing/2014/main" id="{0F992085-8315-78CE-2472-DC4A886E34C9}"/>
              </a:ext>
            </a:extLst>
          </p:cNvPr>
          <p:cNvPicPr>
            <a:picLocks noChangeAspect="1"/>
          </p:cNvPicPr>
          <p:nvPr/>
        </p:nvPicPr>
        <p:blipFill>
          <a:blip r:embed="rId3"/>
          <a:stretch>
            <a:fillRect/>
          </a:stretch>
        </p:blipFill>
        <p:spPr>
          <a:xfrm>
            <a:off x="6066428" y="1777060"/>
            <a:ext cx="6125571" cy="4250749"/>
          </a:xfrm>
          <a:prstGeom prst="rect">
            <a:avLst/>
          </a:prstGeom>
        </p:spPr>
      </p:pic>
      <p:pic>
        <p:nvPicPr>
          <p:cNvPr id="4" name="Picture 3">
            <a:extLst>
              <a:ext uri="{FF2B5EF4-FFF2-40B4-BE49-F238E27FC236}">
                <a16:creationId xmlns:a16="http://schemas.microsoft.com/office/drawing/2014/main" id="{3113D626-2FFE-0DF7-AD24-5686ED82D313}"/>
              </a:ext>
            </a:extLst>
          </p:cNvPr>
          <p:cNvPicPr>
            <a:picLocks noChangeAspect="1"/>
          </p:cNvPicPr>
          <p:nvPr/>
        </p:nvPicPr>
        <p:blipFill>
          <a:blip r:embed="rId4"/>
          <a:stretch>
            <a:fillRect/>
          </a:stretch>
        </p:blipFill>
        <p:spPr>
          <a:xfrm>
            <a:off x="44008" y="1777062"/>
            <a:ext cx="6051992" cy="4250748"/>
          </a:xfrm>
          <a:prstGeom prst="rect">
            <a:avLst/>
          </a:prstGeom>
        </p:spPr>
      </p:pic>
      <p:sp>
        <p:nvSpPr>
          <p:cNvPr id="6" name="TextBox 5">
            <a:extLst>
              <a:ext uri="{FF2B5EF4-FFF2-40B4-BE49-F238E27FC236}">
                <a16:creationId xmlns:a16="http://schemas.microsoft.com/office/drawing/2014/main" id="{24F02FE8-1A2C-30F3-9D3A-8F6F24F78C6D}"/>
              </a:ext>
            </a:extLst>
          </p:cNvPr>
          <p:cNvSpPr txBox="1"/>
          <p:nvPr/>
        </p:nvSpPr>
        <p:spPr>
          <a:xfrm>
            <a:off x="8211127" y="6253018"/>
            <a:ext cx="1213987" cy="369332"/>
          </a:xfrm>
          <a:prstGeom prst="rect">
            <a:avLst/>
          </a:prstGeom>
          <a:noFill/>
        </p:spPr>
        <p:txBody>
          <a:bodyPr wrap="none" rtlCol="0">
            <a:spAutoFit/>
          </a:bodyPr>
          <a:lstStyle/>
          <a:p>
            <a:r>
              <a:rPr lang="en-US" dirty="0"/>
              <a:t>With </a:t>
            </a:r>
            <a:r>
              <a:rPr lang="en-US" dirty="0" err="1"/>
              <a:t>reseq</a:t>
            </a:r>
            <a:endParaRPr lang="en-US" dirty="0"/>
          </a:p>
        </p:txBody>
      </p:sp>
      <p:sp>
        <p:nvSpPr>
          <p:cNvPr id="7" name="TextBox 6">
            <a:extLst>
              <a:ext uri="{FF2B5EF4-FFF2-40B4-BE49-F238E27FC236}">
                <a16:creationId xmlns:a16="http://schemas.microsoft.com/office/drawing/2014/main" id="{1CFB572B-CFDE-4F2A-E6BD-72296CCA2E23}"/>
              </a:ext>
            </a:extLst>
          </p:cNvPr>
          <p:cNvSpPr txBox="1"/>
          <p:nvPr/>
        </p:nvSpPr>
        <p:spPr>
          <a:xfrm>
            <a:off x="1980860" y="6253018"/>
            <a:ext cx="1089144" cy="369332"/>
          </a:xfrm>
          <a:prstGeom prst="rect">
            <a:avLst/>
          </a:prstGeom>
          <a:noFill/>
        </p:spPr>
        <p:txBody>
          <a:bodyPr wrap="none" rtlCol="0">
            <a:spAutoFit/>
          </a:bodyPr>
          <a:lstStyle/>
          <a:p>
            <a:r>
              <a:rPr lang="en-US" dirty="0"/>
              <a:t>Pre-</a:t>
            </a:r>
            <a:r>
              <a:rPr lang="en-US" dirty="0" err="1"/>
              <a:t>reseq</a:t>
            </a:r>
            <a:endParaRPr lang="en-US" dirty="0"/>
          </a:p>
        </p:txBody>
      </p:sp>
    </p:spTree>
    <p:extLst>
      <p:ext uri="{BB962C8B-B14F-4D97-AF65-F5344CB8AC3E}">
        <p14:creationId xmlns:p14="http://schemas.microsoft.com/office/powerpoint/2010/main" val="62144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Outline</a:t>
            </a:r>
          </a:p>
        </p:txBody>
      </p:sp>
      <p:sp>
        <p:nvSpPr>
          <p:cNvPr id="2" name="Content Placeholder 2">
            <a:extLst>
              <a:ext uri="{FF2B5EF4-FFF2-40B4-BE49-F238E27FC236}">
                <a16:creationId xmlns:a16="http://schemas.microsoft.com/office/drawing/2014/main" id="{090FDFCF-AEFD-6D7B-6B89-12A07B49703B}"/>
              </a:ext>
            </a:extLst>
          </p:cNvPr>
          <p:cNvSpPr>
            <a:spLocks noGrp="1"/>
          </p:cNvSpPr>
          <p:nvPr>
            <p:ph idx="1"/>
          </p:nvPr>
        </p:nvSpPr>
        <p:spPr>
          <a:xfrm>
            <a:off x="838200" y="1919289"/>
            <a:ext cx="10771208" cy="4499440"/>
          </a:xfrm>
        </p:spPr>
        <p:txBody>
          <a:bodyPr>
            <a:normAutofit/>
          </a:bodyPr>
          <a:lstStyle/>
          <a:p>
            <a:pPr marL="514350" indent="-514350">
              <a:buFont typeface="+mj-lt"/>
              <a:buAutoNum type="arabicPeriod"/>
            </a:pPr>
            <a:r>
              <a:rPr lang="en-US" dirty="0"/>
              <a:t>MT var &amp; epigenetic analyses from P576 re-seq</a:t>
            </a:r>
          </a:p>
        </p:txBody>
      </p:sp>
    </p:spTree>
    <p:extLst>
      <p:ext uri="{BB962C8B-B14F-4D97-AF65-F5344CB8AC3E}">
        <p14:creationId xmlns:p14="http://schemas.microsoft.com/office/powerpoint/2010/main" val="203989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High read counts from re-run (top row on left)</a:t>
            </a:r>
          </a:p>
        </p:txBody>
      </p:sp>
      <p:pic>
        <p:nvPicPr>
          <p:cNvPr id="4" name="Picture 3">
            <a:extLst>
              <a:ext uri="{FF2B5EF4-FFF2-40B4-BE49-F238E27FC236}">
                <a16:creationId xmlns:a16="http://schemas.microsoft.com/office/drawing/2014/main" id="{DBE24606-3FC9-DD18-82CF-B3ACC18BDE6B}"/>
              </a:ext>
            </a:extLst>
          </p:cNvPr>
          <p:cNvPicPr>
            <a:picLocks noChangeAspect="1"/>
          </p:cNvPicPr>
          <p:nvPr/>
        </p:nvPicPr>
        <p:blipFill>
          <a:blip r:embed="rId3"/>
          <a:stretch>
            <a:fillRect/>
          </a:stretch>
        </p:blipFill>
        <p:spPr>
          <a:xfrm>
            <a:off x="0" y="2173317"/>
            <a:ext cx="5745018" cy="3511743"/>
          </a:xfrm>
          <a:prstGeom prst="rect">
            <a:avLst/>
          </a:prstGeom>
        </p:spPr>
      </p:pic>
      <p:pic>
        <p:nvPicPr>
          <p:cNvPr id="2" name="Picture 1">
            <a:extLst>
              <a:ext uri="{FF2B5EF4-FFF2-40B4-BE49-F238E27FC236}">
                <a16:creationId xmlns:a16="http://schemas.microsoft.com/office/drawing/2014/main" id="{11BD8602-5E4D-BB72-B160-D45E0D6E53FF}"/>
              </a:ext>
            </a:extLst>
          </p:cNvPr>
          <p:cNvPicPr>
            <a:picLocks noChangeAspect="1"/>
          </p:cNvPicPr>
          <p:nvPr/>
        </p:nvPicPr>
        <p:blipFill>
          <a:blip r:embed="rId4"/>
          <a:stretch>
            <a:fillRect/>
          </a:stretch>
        </p:blipFill>
        <p:spPr>
          <a:xfrm>
            <a:off x="5887426" y="1967344"/>
            <a:ext cx="6304573" cy="3954931"/>
          </a:xfrm>
          <a:prstGeom prst="rect">
            <a:avLst/>
          </a:prstGeom>
        </p:spPr>
      </p:pic>
      <p:sp>
        <p:nvSpPr>
          <p:cNvPr id="3" name="TextBox 2">
            <a:extLst>
              <a:ext uri="{FF2B5EF4-FFF2-40B4-BE49-F238E27FC236}">
                <a16:creationId xmlns:a16="http://schemas.microsoft.com/office/drawing/2014/main" id="{E12A2681-698B-27E5-42C3-D59E278A48F7}"/>
              </a:ext>
            </a:extLst>
          </p:cNvPr>
          <p:cNvSpPr txBox="1"/>
          <p:nvPr/>
        </p:nvSpPr>
        <p:spPr>
          <a:xfrm>
            <a:off x="3995180" y="6220238"/>
            <a:ext cx="3499676" cy="369332"/>
          </a:xfrm>
          <a:prstGeom prst="rect">
            <a:avLst/>
          </a:prstGeom>
          <a:noFill/>
        </p:spPr>
        <p:txBody>
          <a:bodyPr wrap="none" rtlCol="0">
            <a:spAutoFit/>
          </a:bodyPr>
          <a:lstStyle/>
          <a:p>
            <a:r>
              <a:rPr lang="en-US" dirty="0"/>
              <a:t>~41M/lib + ~78M/lib </a:t>
            </a:r>
            <a:r>
              <a:rPr lang="en-US" dirty="0">
                <a:sym typeface="Wingdings" pitchFamily="2" charset="2"/>
              </a:rPr>
              <a:t> ~119M/lib</a:t>
            </a:r>
            <a:endParaRPr lang="en-US" dirty="0"/>
          </a:p>
        </p:txBody>
      </p:sp>
    </p:spTree>
    <p:extLst>
      <p:ext uri="{BB962C8B-B14F-4D97-AF65-F5344CB8AC3E}">
        <p14:creationId xmlns:p14="http://schemas.microsoft.com/office/powerpoint/2010/main" val="356573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Also gained many MT mapping reads from re-run (top row)</a:t>
            </a:r>
          </a:p>
        </p:txBody>
      </p:sp>
      <p:pic>
        <p:nvPicPr>
          <p:cNvPr id="2" name="Picture 1">
            <a:extLst>
              <a:ext uri="{FF2B5EF4-FFF2-40B4-BE49-F238E27FC236}">
                <a16:creationId xmlns:a16="http://schemas.microsoft.com/office/drawing/2014/main" id="{EF8090D9-4BDB-4F66-A376-D3749022DBFA}"/>
              </a:ext>
            </a:extLst>
          </p:cNvPr>
          <p:cNvPicPr>
            <a:picLocks noChangeAspect="1"/>
          </p:cNvPicPr>
          <p:nvPr/>
        </p:nvPicPr>
        <p:blipFill>
          <a:blip r:embed="rId3"/>
          <a:stretch>
            <a:fillRect/>
          </a:stretch>
        </p:blipFill>
        <p:spPr>
          <a:xfrm>
            <a:off x="1517073" y="1641505"/>
            <a:ext cx="8310418" cy="5216496"/>
          </a:xfrm>
          <a:prstGeom prst="rect">
            <a:avLst/>
          </a:prstGeom>
        </p:spPr>
      </p:pic>
    </p:spTree>
    <p:extLst>
      <p:ext uri="{BB962C8B-B14F-4D97-AF65-F5344CB8AC3E}">
        <p14:creationId xmlns:p14="http://schemas.microsoft.com/office/powerpoint/2010/main" val="95980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MT var QC looks ok with </a:t>
            </a:r>
            <a:r>
              <a:rPr lang="en-US" dirty="0" err="1"/>
              <a:t>reseq</a:t>
            </a:r>
            <a:r>
              <a:rPr lang="en-US" dirty="0"/>
              <a:t>, observe more MT vars per donor</a:t>
            </a:r>
          </a:p>
        </p:txBody>
      </p:sp>
      <p:pic>
        <p:nvPicPr>
          <p:cNvPr id="4" name="Picture 3">
            <a:extLst>
              <a:ext uri="{FF2B5EF4-FFF2-40B4-BE49-F238E27FC236}">
                <a16:creationId xmlns:a16="http://schemas.microsoft.com/office/drawing/2014/main" id="{E83788C3-2AA0-C44A-BF60-0297A5AFB522}"/>
              </a:ext>
            </a:extLst>
          </p:cNvPr>
          <p:cNvPicPr>
            <a:picLocks noChangeAspect="1"/>
          </p:cNvPicPr>
          <p:nvPr/>
        </p:nvPicPr>
        <p:blipFill>
          <a:blip r:embed="rId3"/>
          <a:stretch>
            <a:fillRect/>
          </a:stretch>
        </p:blipFill>
        <p:spPr>
          <a:xfrm>
            <a:off x="177801" y="2309526"/>
            <a:ext cx="5597807" cy="3518621"/>
          </a:xfrm>
          <a:prstGeom prst="rect">
            <a:avLst/>
          </a:prstGeom>
        </p:spPr>
      </p:pic>
      <p:sp>
        <p:nvSpPr>
          <p:cNvPr id="3" name="TextBox 2">
            <a:extLst>
              <a:ext uri="{FF2B5EF4-FFF2-40B4-BE49-F238E27FC236}">
                <a16:creationId xmlns:a16="http://schemas.microsoft.com/office/drawing/2014/main" id="{A6C96736-3BC7-4872-35AC-587C5300D246}"/>
              </a:ext>
            </a:extLst>
          </p:cNvPr>
          <p:cNvSpPr txBox="1"/>
          <p:nvPr/>
        </p:nvSpPr>
        <p:spPr>
          <a:xfrm>
            <a:off x="177801" y="5973157"/>
            <a:ext cx="8746562" cy="646331"/>
          </a:xfrm>
          <a:prstGeom prst="rect">
            <a:avLst/>
          </a:prstGeom>
          <a:noFill/>
        </p:spPr>
        <p:txBody>
          <a:bodyPr wrap="none" rtlCol="0">
            <a:spAutoFit/>
          </a:bodyPr>
          <a:lstStyle/>
          <a:p>
            <a:r>
              <a:rPr lang="en-US" dirty="0"/>
              <a:t>with more depth, see more (public) vars</a:t>
            </a:r>
          </a:p>
          <a:p>
            <a:r>
              <a:rPr lang="en-US" dirty="0"/>
              <a:t>high sharing between donors 005008 and 007021 only seen with lowest </a:t>
            </a:r>
            <a:r>
              <a:rPr lang="en-US" dirty="0" err="1"/>
              <a:t>min_var_freq</a:t>
            </a:r>
            <a:r>
              <a:rPr lang="en-US" dirty="0"/>
              <a:t> here</a:t>
            </a:r>
          </a:p>
        </p:txBody>
      </p:sp>
      <p:pic>
        <p:nvPicPr>
          <p:cNvPr id="6" name="Picture 5">
            <a:extLst>
              <a:ext uri="{FF2B5EF4-FFF2-40B4-BE49-F238E27FC236}">
                <a16:creationId xmlns:a16="http://schemas.microsoft.com/office/drawing/2014/main" id="{6744A490-9093-3F05-7C16-9A3BF6DF60A5}"/>
              </a:ext>
            </a:extLst>
          </p:cNvPr>
          <p:cNvPicPr>
            <a:picLocks noChangeAspect="1"/>
          </p:cNvPicPr>
          <p:nvPr/>
        </p:nvPicPr>
        <p:blipFill>
          <a:blip r:embed="rId4"/>
          <a:stretch>
            <a:fillRect/>
          </a:stretch>
        </p:blipFill>
        <p:spPr>
          <a:xfrm>
            <a:off x="6173999" y="2309526"/>
            <a:ext cx="5746331" cy="3634926"/>
          </a:xfrm>
          <a:prstGeom prst="rect">
            <a:avLst/>
          </a:prstGeom>
        </p:spPr>
      </p:pic>
    </p:spTree>
    <p:extLst>
      <p:ext uri="{BB962C8B-B14F-4D97-AF65-F5344CB8AC3E}">
        <p14:creationId xmlns:p14="http://schemas.microsoft.com/office/powerpoint/2010/main" val="394154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522F36A3-D5EE-8A92-D505-7D6B93EF7F78}"/>
              </a:ext>
            </a:extLst>
          </p:cNvPr>
          <p:cNvPicPr>
            <a:picLocks noChangeAspect="1"/>
          </p:cNvPicPr>
          <p:nvPr/>
        </p:nvPicPr>
        <p:blipFill>
          <a:blip r:embed="rId3"/>
          <a:stretch>
            <a:fillRect/>
          </a:stretch>
        </p:blipFill>
        <p:spPr>
          <a:xfrm>
            <a:off x="85436" y="2109919"/>
            <a:ext cx="12106564" cy="3287802"/>
          </a:xfrm>
          <a:prstGeom prst="rect">
            <a:avLst/>
          </a:prstGeom>
        </p:spPr>
      </p:pic>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Autofit/>
          </a:bodyPr>
          <a:lstStyle/>
          <a:p>
            <a:r>
              <a:rPr lang="en-US" sz="3200" dirty="0"/>
              <a:t>See ~similar results at old 0.5% lower bound for var </a:t>
            </a:r>
            <a:r>
              <a:rPr lang="en-US" sz="3200" dirty="0" err="1"/>
              <a:t>freq</a:t>
            </a:r>
            <a:r>
              <a:rPr lang="en-US" sz="3200" dirty="0"/>
              <a:t>, see </a:t>
            </a:r>
            <a:r>
              <a:rPr lang="en-US" sz="3200" dirty="0" err="1"/>
              <a:t>padj</a:t>
            </a:r>
            <a:r>
              <a:rPr lang="en-US" sz="3200" dirty="0"/>
              <a:t> significance at lower 0.1% bound</a:t>
            </a:r>
          </a:p>
        </p:txBody>
      </p:sp>
      <p:cxnSp>
        <p:nvCxnSpPr>
          <p:cNvPr id="11" name="Straight Connector 10">
            <a:extLst>
              <a:ext uri="{FF2B5EF4-FFF2-40B4-BE49-F238E27FC236}">
                <a16:creationId xmlns:a16="http://schemas.microsoft.com/office/drawing/2014/main" id="{29700899-17E1-AB62-085D-D3F9A063129A}"/>
              </a:ext>
            </a:extLst>
          </p:cNvPr>
          <p:cNvCxnSpPr>
            <a:cxnSpLocks/>
          </p:cNvCxnSpPr>
          <p:nvPr/>
        </p:nvCxnSpPr>
        <p:spPr>
          <a:xfrm>
            <a:off x="2392967" y="2795873"/>
            <a:ext cx="81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1AD455-CCA8-4730-7F55-4FFBF3D1CC14}"/>
              </a:ext>
            </a:extLst>
          </p:cNvPr>
          <p:cNvSpPr txBox="1"/>
          <p:nvPr/>
        </p:nvSpPr>
        <p:spPr>
          <a:xfrm>
            <a:off x="2661626" y="2760338"/>
            <a:ext cx="363797" cy="287964"/>
          </a:xfrm>
          <a:prstGeom prst="rect">
            <a:avLst/>
          </a:prstGeom>
          <a:noFill/>
        </p:spPr>
        <p:txBody>
          <a:bodyPr wrap="square" rtlCol="0">
            <a:spAutoFit/>
          </a:bodyPr>
          <a:lstStyle/>
          <a:p>
            <a:r>
              <a:rPr lang="en-US" sz="1200" dirty="0"/>
              <a:t>**</a:t>
            </a:r>
          </a:p>
        </p:txBody>
      </p:sp>
      <p:sp>
        <p:nvSpPr>
          <p:cNvPr id="15" name="TextBox 14">
            <a:extLst>
              <a:ext uri="{FF2B5EF4-FFF2-40B4-BE49-F238E27FC236}">
                <a16:creationId xmlns:a16="http://schemas.microsoft.com/office/drawing/2014/main" id="{C157E2CE-9A48-7867-A1E2-7FE134F3E9BC}"/>
              </a:ext>
            </a:extLst>
          </p:cNvPr>
          <p:cNvSpPr txBox="1"/>
          <p:nvPr/>
        </p:nvSpPr>
        <p:spPr>
          <a:xfrm>
            <a:off x="3328149" y="6389935"/>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cxnSp>
        <p:nvCxnSpPr>
          <p:cNvPr id="18" name="Straight Connector 17">
            <a:extLst>
              <a:ext uri="{FF2B5EF4-FFF2-40B4-BE49-F238E27FC236}">
                <a16:creationId xmlns:a16="http://schemas.microsoft.com/office/drawing/2014/main" id="{D7F1C1E1-48B3-871F-E53B-E20B49B6E877}"/>
              </a:ext>
            </a:extLst>
          </p:cNvPr>
          <p:cNvCxnSpPr>
            <a:cxnSpLocks/>
          </p:cNvCxnSpPr>
          <p:nvPr/>
        </p:nvCxnSpPr>
        <p:spPr>
          <a:xfrm>
            <a:off x="2013527" y="2939855"/>
            <a:ext cx="11922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C029FB-491B-DCDB-FB79-0EBA5D8A0E74}"/>
              </a:ext>
            </a:extLst>
          </p:cNvPr>
          <p:cNvCxnSpPr>
            <a:cxnSpLocks/>
          </p:cNvCxnSpPr>
          <p:nvPr/>
        </p:nvCxnSpPr>
        <p:spPr>
          <a:xfrm>
            <a:off x="1597891" y="3083837"/>
            <a:ext cx="1613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349969-88F5-D3B7-1EE7-1823DF229DED}"/>
              </a:ext>
            </a:extLst>
          </p:cNvPr>
          <p:cNvSpPr txBox="1"/>
          <p:nvPr/>
        </p:nvSpPr>
        <p:spPr>
          <a:xfrm>
            <a:off x="2488104" y="2904320"/>
            <a:ext cx="363797" cy="287964"/>
          </a:xfrm>
          <a:prstGeom prst="rect">
            <a:avLst/>
          </a:prstGeom>
          <a:noFill/>
        </p:spPr>
        <p:txBody>
          <a:bodyPr wrap="square" rtlCol="0">
            <a:spAutoFit/>
          </a:bodyPr>
          <a:lstStyle/>
          <a:p>
            <a:r>
              <a:rPr lang="en-US" sz="1200" dirty="0"/>
              <a:t>**</a:t>
            </a:r>
          </a:p>
        </p:txBody>
      </p:sp>
      <p:sp>
        <p:nvSpPr>
          <p:cNvPr id="26" name="TextBox 25">
            <a:extLst>
              <a:ext uri="{FF2B5EF4-FFF2-40B4-BE49-F238E27FC236}">
                <a16:creationId xmlns:a16="http://schemas.microsoft.com/office/drawing/2014/main" id="{BD531F29-4E36-41B9-80DF-07089FA02134}"/>
              </a:ext>
            </a:extLst>
          </p:cNvPr>
          <p:cNvSpPr txBox="1"/>
          <p:nvPr/>
        </p:nvSpPr>
        <p:spPr>
          <a:xfrm>
            <a:off x="2297829" y="3077294"/>
            <a:ext cx="363797" cy="287964"/>
          </a:xfrm>
          <a:prstGeom prst="rect">
            <a:avLst/>
          </a:prstGeom>
          <a:noFill/>
        </p:spPr>
        <p:txBody>
          <a:bodyPr wrap="square" rtlCol="0">
            <a:spAutoFit/>
          </a:bodyPr>
          <a:lstStyle/>
          <a:p>
            <a:r>
              <a:rPr lang="en-US" sz="1200" dirty="0"/>
              <a:t>**</a:t>
            </a:r>
          </a:p>
        </p:txBody>
      </p:sp>
      <p:cxnSp>
        <p:nvCxnSpPr>
          <p:cNvPr id="29" name="Straight Connector 28">
            <a:extLst>
              <a:ext uri="{FF2B5EF4-FFF2-40B4-BE49-F238E27FC236}">
                <a16:creationId xmlns:a16="http://schemas.microsoft.com/office/drawing/2014/main" id="{D7E36838-3F7E-550F-68AC-192DC3A6E0E1}"/>
              </a:ext>
            </a:extLst>
          </p:cNvPr>
          <p:cNvCxnSpPr>
            <a:cxnSpLocks/>
          </p:cNvCxnSpPr>
          <p:nvPr/>
        </p:nvCxnSpPr>
        <p:spPr>
          <a:xfrm>
            <a:off x="1597891" y="3358713"/>
            <a:ext cx="11922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BABB16-E6ED-9465-9764-EBF2C68AC960}"/>
              </a:ext>
            </a:extLst>
          </p:cNvPr>
          <p:cNvSpPr txBox="1"/>
          <p:nvPr/>
        </p:nvSpPr>
        <p:spPr>
          <a:xfrm>
            <a:off x="2124307" y="3394249"/>
            <a:ext cx="363797" cy="287964"/>
          </a:xfrm>
          <a:prstGeom prst="rect">
            <a:avLst/>
          </a:prstGeom>
          <a:noFill/>
        </p:spPr>
        <p:txBody>
          <a:bodyPr wrap="square" rtlCol="0">
            <a:spAutoFit/>
          </a:bodyPr>
          <a:lstStyle/>
          <a:p>
            <a:r>
              <a:rPr lang="en-US" sz="1200" dirty="0"/>
              <a:t>*</a:t>
            </a:r>
          </a:p>
        </p:txBody>
      </p:sp>
      <p:sp>
        <p:nvSpPr>
          <p:cNvPr id="9" name="TextBox 8">
            <a:extLst>
              <a:ext uri="{FF2B5EF4-FFF2-40B4-BE49-F238E27FC236}">
                <a16:creationId xmlns:a16="http://schemas.microsoft.com/office/drawing/2014/main" id="{2FFD0D72-1C20-16A2-9F56-05999912AE11}"/>
              </a:ext>
            </a:extLst>
          </p:cNvPr>
          <p:cNvSpPr txBox="1"/>
          <p:nvPr/>
        </p:nvSpPr>
        <p:spPr>
          <a:xfrm>
            <a:off x="1" y="5816951"/>
            <a:ext cx="12192000" cy="646331"/>
          </a:xfrm>
          <a:prstGeom prst="rect">
            <a:avLst/>
          </a:prstGeom>
          <a:noFill/>
        </p:spPr>
        <p:txBody>
          <a:bodyPr wrap="square" rtlCol="0">
            <a:spAutoFit/>
          </a:bodyPr>
          <a:lstStyle/>
          <a:p>
            <a:r>
              <a:rPr lang="en-US" dirty="0"/>
              <a:t>0.21% is lowest observed </a:t>
            </a:r>
            <a:r>
              <a:rPr lang="en-US" dirty="0" err="1"/>
              <a:t>var_freq</a:t>
            </a:r>
            <a:r>
              <a:rPr lang="en-US" dirty="0"/>
              <a:t>, lowest # of reads supporting a var is 10 (I filtered for &gt; 4, 2 from each strand as done </a:t>
            </a:r>
            <a:r>
              <a:rPr lang="en-US" dirty="0">
                <a:hlinkClick r:id="rId4"/>
              </a:rPr>
              <a:t>here</a:t>
            </a:r>
            <a:r>
              <a:rPr lang="en-US" dirty="0"/>
              <a:t>, they also used </a:t>
            </a:r>
            <a:r>
              <a:rPr lang="en-US" dirty="0" err="1"/>
              <a:t>min_var_freq</a:t>
            </a:r>
            <a:r>
              <a:rPr lang="en-US" dirty="0"/>
              <a:t> of 0.001)</a:t>
            </a:r>
          </a:p>
        </p:txBody>
      </p:sp>
    </p:spTree>
    <p:extLst>
      <p:ext uri="{BB962C8B-B14F-4D97-AF65-F5344CB8AC3E}">
        <p14:creationId xmlns:p14="http://schemas.microsoft.com/office/powerpoint/2010/main" val="340704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As before, trend mostly driven by low </a:t>
            </a:r>
            <a:r>
              <a:rPr lang="en-US" dirty="0" err="1"/>
              <a:t>freq</a:t>
            </a:r>
            <a:r>
              <a:rPr lang="en-US" dirty="0"/>
              <a:t> vars</a:t>
            </a:r>
          </a:p>
        </p:txBody>
      </p:sp>
      <p:sp>
        <p:nvSpPr>
          <p:cNvPr id="2" name="TextBox 1">
            <a:extLst>
              <a:ext uri="{FF2B5EF4-FFF2-40B4-BE49-F238E27FC236}">
                <a16:creationId xmlns:a16="http://schemas.microsoft.com/office/drawing/2014/main" id="{5052E488-4811-2BFD-E98D-409CB5AAF469}"/>
              </a:ext>
            </a:extLst>
          </p:cNvPr>
          <p:cNvSpPr txBox="1"/>
          <p:nvPr/>
        </p:nvSpPr>
        <p:spPr>
          <a:xfrm>
            <a:off x="129309" y="4922982"/>
            <a:ext cx="1885131" cy="369332"/>
          </a:xfrm>
          <a:prstGeom prst="rect">
            <a:avLst/>
          </a:prstGeom>
          <a:noFill/>
        </p:spPr>
        <p:txBody>
          <a:bodyPr wrap="none" rtlCol="0">
            <a:spAutoFit/>
          </a:bodyPr>
          <a:lstStyle/>
          <a:p>
            <a:r>
              <a:rPr lang="en-US" dirty="0"/>
              <a:t>Variants &lt; 5% </a:t>
            </a:r>
            <a:r>
              <a:rPr lang="en-US" dirty="0" err="1"/>
              <a:t>freq</a:t>
            </a:r>
            <a:endParaRPr lang="en-US" dirty="0"/>
          </a:p>
        </p:txBody>
      </p:sp>
      <p:sp>
        <p:nvSpPr>
          <p:cNvPr id="3" name="TextBox 2">
            <a:extLst>
              <a:ext uri="{FF2B5EF4-FFF2-40B4-BE49-F238E27FC236}">
                <a16:creationId xmlns:a16="http://schemas.microsoft.com/office/drawing/2014/main" id="{62F4D19D-16E5-DB48-23AC-37E09B0279DC}"/>
              </a:ext>
            </a:extLst>
          </p:cNvPr>
          <p:cNvSpPr txBox="1"/>
          <p:nvPr/>
        </p:nvSpPr>
        <p:spPr>
          <a:xfrm>
            <a:off x="129309" y="2714306"/>
            <a:ext cx="2002151" cy="369332"/>
          </a:xfrm>
          <a:prstGeom prst="rect">
            <a:avLst/>
          </a:prstGeom>
          <a:noFill/>
        </p:spPr>
        <p:txBody>
          <a:bodyPr wrap="none" rtlCol="0">
            <a:spAutoFit/>
          </a:bodyPr>
          <a:lstStyle/>
          <a:p>
            <a:r>
              <a:rPr lang="en-US" dirty="0"/>
              <a:t>Variants &gt; 99% </a:t>
            </a:r>
            <a:r>
              <a:rPr lang="en-US" dirty="0" err="1"/>
              <a:t>freq</a:t>
            </a:r>
            <a:endParaRPr lang="en-US" dirty="0"/>
          </a:p>
        </p:txBody>
      </p:sp>
      <p:pic>
        <p:nvPicPr>
          <p:cNvPr id="6" name="Picture 5">
            <a:extLst>
              <a:ext uri="{FF2B5EF4-FFF2-40B4-BE49-F238E27FC236}">
                <a16:creationId xmlns:a16="http://schemas.microsoft.com/office/drawing/2014/main" id="{A446DE36-1CEA-8E93-1754-2D62158D4E19}"/>
              </a:ext>
            </a:extLst>
          </p:cNvPr>
          <p:cNvPicPr>
            <a:picLocks noChangeAspect="1"/>
          </p:cNvPicPr>
          <p:nvPr/>
        </p:nvPicPr>
        <p:blipFill>
          <a:blip r:embed="rId3"/>
          <a:stretch>
            <a:fillRect/>
          </a:stretch>
        </p:blipFill>
        <p:spPr>
          <a:xfrm>
            <a:off x="2304982" y="1626452"/>
            <a:ext cx="7772400" cy="2254771"/>
          </a:xfrm>
          <a:prstGeom prst="rect">
            <a:avLst/>
          </a:prstGeom>
        </p:spPr>
      </p:pic>
      <p:pic>
        <p:nvPicPr>
          <p:cNvPr id="9" name="Picture 8">
            <a:extLst>
              <a:ext uri="{FF2B5EF4-FFF2-40B4-BE49-F238E27FC236}">
                <a16:creationId xmlns:a16="http://schemas.microsoft.com/office/drawing/2014/main" id="{42C1CEC0-20EF-D6C8-D0B1-DFF2ECFB30D3}"/>
              </a:ext>
            </a:extLst>
          </p:cNvPr>
          <p:cNvPicPr>
            <a:picLocks noChangeAspect="1"/>
          </p:cNvPicPr>
          <p:nvPr/>
        </p:nvPicPr>
        <p:blipFill>
          <a:blip r:embed="rId4"/>
          <a:stretch>
            <a:fillRect/>
          </a:stretch>
        </p:blipFill>
        <p:spPr>
          <a:xfrm>
            <a:off x="2283691" y="4038952"/>
            <a:ext cx="7772400" cy="2277604"/>
          </a:xfrm>
          <a:prstGeom prst="rect">
            <a:avLst/>
          </a:prstGeom>
        </p:spPr>
      </p:pic>
      <p:sp>
        <p:nvSpPr>
          <p:cNvPr id="20" name="TextBox 19">
            <a:extLst>
              <a:ext uri="{FF2B5EF4-FFF2-40B4-BE49-F238E27FC236}">
                <a16:creationId xmlns:a16="http://schemas.microsoft.com/office/drawing/2014/main" id="{62A7950F-EE07-F0F4-7068-EF8EF0CEC055}"/>
              </a:ext>
            </a:extLst>
          </p:cNvPr>
          <p:cNvSpPr txBox="1"/>
          <p:nvPr/>
        </p:nvSpPr>
        <p:spPr>
          <a:xfrm>
            <a:off x="4764174" y="4558073"/>
            <a:ext cx="363797" cy="287964"/>
          </a:xfrm>
          <a:prstGeom prst="rect">
            <a:avLst/>
          </a:prstGeom>
          <a:noFill/>
        </p:spPr>
        <p:txBody>
          <a:bodyPr wrap="square" rtlCol="0">
            <a:spAutoFit/>
          </a:bodyPr>
          <a:lstStyle/>
          <a:p>
            <a:r>
              <a:rPr lang="en-US" sz="1200" dirty="0"/>
              <a:t>**</a:t>
            </a:r>
          </a:p>
        </p:txBody>
      </p:sp>
      <p:cxnSp>
        <p:nvCxnSpPr>
          <p:cNvPr id="21" name="Straight Connector 20">
            <a:extLst>
              <a:ext uri="{FF2B5EF4-FFF2-40B4-BE49-F238E27FC236}">
                <a16:creationId xmlns:a16="http://schemas.microsoft.com/office/drawing/2014/main" id="{E572AB26-CB6F-88D8-45D9-C1D77A38D445}"/>
              </a:ext>
            </a:extLst>
          </p:cNvPr>
          <p:cNvCxnSpPr>
            <a:cxnSpLocks/>
          </p:cNvCxnSpPr>
          <p:nvPr/>
        </p:nvCxnSpPr>
        <p:spPr>
          <a:xfrm>
            <a:off x="4946073" y="4424691"/>
            <a:ext cx="4954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BBA2C9-4341-2FB4-CF9E-6EB1820D46D2}"/>
              </a:ext>
            </a:extLst>
          </p:cNvPr>
          <p:cNvSpPr txBox="1"/>
          <p:nvPr/>
        </p:nvSpPr>
        <p:spPr>
          <a:xfrm>
            <a:off x="5077741" y="4393518"/>
            <a:ext cx="363797" cy="287964"/>
          </a:xfrm>
          <a:prstGeom prst="rect">
            <a:avLst/>
          </a:prstGeom>
          <a:noFill/>
        </p:spPr>
        <p:txBody>
          <a:bodyPr wrap="square" rtlCol="0">
            <a:spAutoFit/>
          </a:bodyPr>
          <a:lstStyle/>
          <a:p>
            <a:r>
              <a:rPr lang="en-US" sz="1200" dirty="0"/>
              <a:t>*</a:t>
            </a:r>
          </a:p>
        </p:txBody>
      </p:sp>
      <p:sp>
        <p:nvSpPr>
          <p:cNvPr id="24" name="TextBox 23">
            <a:extLst>
              <a:ext uri="{FF2B5EF4-FFF2-40B4-BE49-F238E27FC236}">
                <a16:creationId xmlns:a16="http://schemas.microsoft.com/office/drawing/2014/main" id="{0DCFEDCA-258B-3A14-E101-7E426F5EAEFB}"/>
              </a:ext>
            </a:extLst>
          </p:cNvPr>
          <p:cNvSpPr txBox="1"/>
          <p:nvPr/>
        </p:nvSpPr>
        <p:spPr>
          <a:xfrm>
            <a:off x="3328149" y="6389935"/>
            <a:ext cx="514756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&lt;0.05</a:t>
            </a:r>
            <a:endParaRPr lang="en-US" b="0" i="0" u="none" strike="noStrike" dirty="0">
              <a:solidFill>
                <a:srgbClr val="212121"/>
              </a:solidFill>
              <a:effectLst/>
              <a:latin typeface="Cambria" panose="02040503050406030204" pitchFamily="18" charset="0"/>
            </a:endParaRPr>
          </a:p>
        </p:txBody>
      </p:sp>
      <p:cxnSp>
        <p:nvCxnSpPr>
          <p:cNvPr id="25" name="Straight Connector 24">
            <a:extLst>
              <a:ext uri="{FF2B5EF4-FFF2-40B4-BE49-F238E27FC236}">
                <a16:creationId xmlns:a16="http://schemas.microsoft.com/office/drawing/2014/main" id="{78A408E5-F3E7-BF5F-5A7D-443D8DF7BF5E}"/>
              </a:ext>
            </a:extLst>
          </p:cNvPr>
          <p:cNvCxnSpPr>
            <a:cxnSpLocks/>
          </p:cNvCxnSpPr>
          <p:nvPr/>
        </p:nvCxnSpPr>
        <p:spPr>
          <a:xfrm>
            <a:off x="4457700" y="4573764"/>
            <a:ext cx="9838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61209D-63A0-1D38-0443-CF71B66B00D3}"/>
              </a:ext>
            </a:extLst>
          </p:cNvPr>
          <p:cNvSpPr txBox="1"/>
          <p:nvPr/>
        </p:nvSpPr>
        <p:spPr>
          <a:xfrm>
            <a:off x="4553603" y="4749834"/>
            <a:ext cx="363797" cy="287964"/>
          </a:xfrm>
          <a:prstGeom prst="rect">
            <a:avLst/>
          </a:prstGeom>
          <a:noFill/>
        </p:spPr>
        <p:txBody>
          <a:bodyPr wrap="square" rtlCol="0">
            <a:spAutoFit/>
          </a:bodyPr>
          <a:lstStyle/>
          <a:p>
            <a:r>
              <a:rPr lang="en-US" sz="1200" dirty="0"/>
              <a:t>**</a:t>
            </a:r>
          </a:p>
        </p:txBody>
      </p:sp>
      <p:cxnSp>
        <p:nvCxnSpPr>
          <p:cNvPr id="28" name="Straight Connector 27">
            <a:extLst>
              <a:ext uri="{FF2B5EF4-FFF2-40B4-BE49-F238E27FC236}">
                <a16:creationId xmlns:a16="http://schemas.microsoft.com/office/drawing/2014/main" id="{13BB8B74-D726-EC02-66EC-A15FA56006C8}"/>
              </a:ext>
            </a:extLst>
          </p:cNvPr>
          <p:cNvCxnSpPr>
            <a:cxnSpLocks/>
          </p:cNvCxnSpPr>
          <p:nvPr/>
        </p:nvCxnSpPr>
        <p:spPr>
          <a:xfrm>
            <a:off x="3938155" y="4765525"/>
            <a:ext cx="14590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FC3123-1132-A962-AB14-99DC575D0930}"/>
              </a:ext>
            </a:extLst>
          </p:cNvPr>
          <p:cNvSpPr txBox="1"/>
          <p:nvPr/>
        </p:nvSpPr>
        <p:spPr>
          <a:xfrm>
            <a:off x="4303891" y="4971958"/>
            <a:ext cx="363797" cy="287964"/>
          </a:xfrm>
          <a:prstGeom prst="rect">
            <a:avLst/>
          </a:prstGeom>
          <a:noFill/>
        </p:spPr>
        <p:txBody>
          <a:bodyPr wrap="square" rtlCol="0">
            <a:spAutoFit/>
          </a:bodyPr>
          <a:lstStyle/>
          <a:p>
            <a:r>
              <a:rPr lang="en-US" sz="1200" dirty="0"/>
              <a:t>**</a:t>
            </a:r>
          </a:p>
        </p:txBody>
      </p:sp>
      <p:cxnSp>
        <p:nvCxnSpPr>
          <p:cNvPr id="31" name="Straight Connector 30">
            <a:extLst>
              <a:ext uri="{FF2B5EF4-FFF2-40B4-BE49-F238E27FC236}">
                <a16:creationId xmlns:a16="http://schemas.microsoft.com/office/drawing/2014/main" id="{405FC369-A8BB-8AF7-6D8B-8A4F60B256BD}"/>
              </a:ext>
            </a:extLst>
          </p:cNvPr>
          <p:cNvCxnSpPr>
            <a:cxnSpLocks/>
          </p:cNvCxnSpPr>
          <p:nvPr/>
        </p:nvCxnSpPr>
        <p:spPr>
          <a:xfrm>
            <a:off x="3449782" y="4979418"/>
            <a:ext cx="1947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AA7632-820C-EDDC-7F33-3F83341ECF7F}"/>
              </a:ext>
            </a:extLst>
          </p:cNvPr>
          <p:cNvSpPr txBox="1"/>
          <p:nvPr/>
        </p:nvSpPr>
        <p:spPr>
          <a:xfrm>
            <a:off x="4102454" y="5190366"/>
            <a:ext cx="363797" cy="287964"/>
          </a:xfrm>
          <a:prstGeom prst="rect">
            <a:avLst/>
          </a:prstGeom>
          <a:noFill/>
        </p:spPr>
        <p:txBody>
          <a:bodyPr wrap="square" rtlCol="0">
            <a:spAutoFit/>
          </a:bodyPr>
          <a:lstStyle/>
          <a:p>
            <a:r>
              <a:rPr lang="en-US" sz="1200" dirty="0"/>
              <a:t>*</a:t>
            </a:r>
          </a:p>
        </p:txBody>
      </p:sp>
      <p:cxnSp>
        <p:nvCxnSpPr>
          <p:cNvPr id="34" name="Straight Connector 33">
            <a:extLst>
              <a:ext uri="{FF2B5EF4-FFF2-40B4-BE49-F238E27FC236}">
                <a16:creationId xmlns:a16="http://schemas.microsoft.com/office/drawing/2014/main" id="{49143505-DECE-7E0E-BADF-56B4A80BD553}"/>
              </a:ext>
            </a:extLst>
          </p:cNvPr>
          <p:cNvCxnSpPr>
            <a:cxnSpLocks/>
          </p:cNvCxnSpPr>
          <p:nvPr/>
        </p:nvCxnSpPr>
        <p:spPr>
          <a:xfrm>
            <a:off x="3487006" y="5206057"/>
            <a:ext cx="14590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0A165E-7A86-D3EA-D13D-92502978364B}"/>
              </a:ext>
            </a:extLst>
          </p:cNvPr>
          <p:cNvSpPr txBox="1"/>
          <p:nvPr/>
        </p:nvSpPr>
        <p:spPr>
          <a:xfrm>
            <a:off x="4233533" y="5374995"/>
            <a:ext cx="363797" cy="287964"/>
          </a:xfrm>
          <a:prstGeom prst="rect">
            <a:avLst/>
          </a:prstGeom>
          <a:noFill/>
        </p:spPr>
        <p:txBody>
          <a:bodyPr wrap="square" rtlCol="0">
            <a:spAutoFit/>
          </a:bodyPr>
          <a:lstStyle/>
          <a:p>
            <a:r>
              <a:rPr lang="en-US" sz="1200" dirty="0"/>
              <a:t>**</a:t>
            </a:r>
          </a:p>
        </p:txBody>
      </p:sp>
      <p:cxnSp>
        <p:nvCxnSpPr>
          <p:cNvPr id="36" name="Straight Connector 35">
            <a:extLst>
              <a:ext uri="{FF2B5EF4-FFF2-40B4-BE49-F238E27FC236}">
                <a16:creationId xmlns:a16="http://schemas.microsoft.com/office/drawing/2014/main" id="{A0EDF6B6-183A-00B7-73E9-8439C4A33D70}"/>
              </a:ext>
            </a:extLst>
          </p:cNvPr>
          <p:cNvCxnSpPr>
            <a:cxnSpLocks/>
          </p:cNvCxnSpPr>
          <p:nvPr/>
        </p:nvCxnSpPr>
        <p:spPr>
          <a:xfrm>
            <a:off x="3927059" y="5390686"/>
            <a:ext cx="9838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3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normAutofit fontScale="90000"/>
          </a:bodyPr>
          <a:lstStyle/>
          <a:p>
            <a:r>
              <a:rPr lang="en-US" dirty="0"/>
              <a:t>DP PD-1</a:t>
            </a:r>
            <a:r>
              <a:rPr lang="en-US" baseline="30000" dirty="0"/>
              <a:t>+</a:t>
            </a:r>
            <a:r>
              <a:rPr lang="en-US" dirty="0"/>
              <a:t> and DP CD127</a:t>
            </a:r>
            <a:r>
              <a:rPr lang="en-US" baseline="30000" dirty="0"/>
              <a:t>+</a:t>
            </a:r>
            <a:r>
              <a:rPr lang="en-US" dirty="0"/>
              <a:t> share less vars (only 1) than DP CD57</a:t>
            </a:r>
            <a:r>
              <a:rPr lang="en-US" baseline="30000" dirty="0"/>
              <a:t>+</a:t>
            </a:r>
            <a:r>
              <a:rPr lang="en-US" dirty="0"/>
              <a:t> and DP CD127</a:t>
            </a:r>
            <a:r>
              <a:rPr lang="en-US" baseline="30000" dirty="0"/>
              <a:t>+</a:t>
            </a:r>
            <a:r>
              <a:rPr lang="en-US" dirty="0"/>
              <a:t> (10) despite more similar var counts in DP PD-1</a:t>
            </a:r>
            <a:r>
              <a:rPr lang="en-US" baseline="30000" dirty="0"/>
              <a:t>+</a:t>
            </a:r>
            <a:r>
              <a:rPr lang="en-US" dirty="0"/>
              <a:t> and DP CD57</a:t>
            </a:r>
            <a:r>
              <a:rPr lang="en-US" baseline="30000" dirty="0"/>
              <a:t>+</a:t>
            </a:r>
            <a:r>
              <a:rPr lang="en-US" dirty="0"/>
              <a:t>, inconsistent any model so far</a:t>
            </a:r>
          </a:p>
        </p:txBody>
      </p:sp>
      <p:pic>
        <p:nvPicPr>
          <p:cNvPr id="8" name="Picture 7">
            <a:extLst>
              <a:ext uri="{FF2B5EF4-FFF2-40B4-BE49-F238E27FC236}">
                <a16:creationId xmlns:a16="http://schemas.microsoft.com/office/drawing/2014/main" id="{247FCEAC-9F4F-DF43-D61A-2DF0768539BA}"/>
              </a:ext>
            </a:extLst>
          </p:cNvPr>
          <p:cNvPicPr>
            <a:picLocks noChangeAspect="1"/>
          </p:cNvPicPr>
          <p:nvPr/>
        </p:nvPicPr>
        <p:blipFill>
          <a:blip r:embed="rId3"/>
          <a:stretch>
            <a:fillRect/>
          </a:stretch>
        </p:blipFill>
        <p:spPr>
          <a:xfrm>
            <a:off x="1360054" y="1903121"/>
            <a:ext cx="7772400" cy="4849539"/>
          </a:xfrm>
          <a:prstGeom prst="rect">
            <a:avLst/>
          </a:prstGeom>
        </p:spPr>
      </p:pic>
      <p:pic>
        <p:nvPicPr>
          <p:cNvPr id="2" name="Picture 1">
            <a:extLst>
              <a:ext uri="{FF2B5EF4-FFF2-40B4-BE49-F238E27FC236}">
                <a16:creationId xmlns:a16="http://schemas.microsoft.com/office/drawing/2014/main" id="{B6CEF7EB-759A-466B-C1F0-79FA5409746E}"/>
              </a:ext>
            </a:extLst>
          </p:cNvPr>
          <p:cNvPicPr>
            <a:picLocks noChangeAspect="1"/>
          </p:cNvPicPr>
          <p:nvPr/>
        </p:nvPicPr>
        <p:blipFill>
          <a:blip r:embed="rId4"/>
          <a:stretch>
            <a:fillRect/>
          </a:stretch>
        </p:blipFill>
        <p:spPr>
          <a:xfrm>
            <a:off x="7860145" y="1675404"/>
            <a:ext cx="4193310" cy="2407069"/>
          </a:xfrm>
          <a:prstGeom prst="rect">
            <a:avLst/>
          </a:prstGeom>
        </p:spPr>
      </p:pic>
      <p:cxnSp>
        <p:nvCxnSpPr>
          <p:cNvPr id="5" name="Straight Arrow Connector 4">
            <a:extLst>
              <a:ext uri="{FF2B5EF4-FFF2-40B4-BE49-F238E27FC236}">
                <a16:creationId xmlns:a16="http://schemas.microsoft.com/office/drawing/2014/main" id="{710DEFE1-0E8E-0773-5C4B-C26A215BB2BF}"/>
              </a:ext>
            </a:extLst>
          </p:cNvPr>
          <p:cNvCxnSpPr/>
          <p:nvPr/>
        </p:nvCxnSpPr>
        <p:spPr>
          <a:xfrm>
            <a:off x="6714837" y="4165597"/>
            <a:ext cx="0" cy="9144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E100BD-2BDF-B899-8013-AD8F06B197B7}"/>
              </a:ext>
            </a:extLst>
          </p:cNvPr>
          <p:cNvCxnSpPr/>
          <p:nvPr/>
        </p:nvCxnSpPr>
        <p:spPr>
          <a:xfrm>
            <a:off x="5869709" y="3512124"/>
            <a:ext cx="0" cy="9144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4858E7C-448B-76E2-98DB-42D3E6EA3F5C}"/>
              </a:ext>
            </a:extLst>
          </p:cNvPr>
          <p:cNvCxnSpPr>
            <a:cxnSpLocks/>
          </p:cNvCxnSpPr>
          <p:nvPr/>
        </p:nvCxnSpPr>
        <p:spPr>
          <a:xfrm>
            <a:off x="1016001" y="5862778"/>
            <a:ext cx="87976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EA30EA-444E-3AD6-2852-9F1F24851BE0}"/>
              </a:ext>
            </a:extLst>
          </p:cNvPr>
          <p:cNvCxnSpPr>
            <a:cxnSpLocks/>
          </p:cNvCxnSpPr>
          <p:nvPr/>
        </p:nvCxnSpPr>
        <p:spPr>
          <a:xfrm>
            <a:off x="1360054" y="5682669"/>
            <a:ext cx="87976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09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Similar trends b/w R and NR</a:t>
            </a:r>
          </a:p>
        </p:txBody>
      </p:sp>
      <p:pic>
        <p:nvPicPr>
          <p:cNvPr id="3" name="Picture 2">
            <a:extLst>
              <a:ext uri="{FF2B5EF4-FFF2-40B4-BE49-F238E27FC236}">
                <a16:creationId xmlns:a16="http://schemas.microsoft.com/office/drawing/2014/main" id="{3F070E94-FADC-B9DA-C9BF-9DED3D6D7DE0}"/>
              </a:ext>
            </a:extLst>
          </p:cNvPr>
          <p:cNvPicPr>
            <a:picLocks noChangeAspect="1"/>
          </p:cNvPicPr>
          <p:nvPr/>
        </p:nvPicPr>
        <p:blipFill>
          <a:blip r:embed="rId3"/>
          <a:stretch>
            <a:fillRect/>
          </a:stretch>
        </p:blipFill>
        <p:spPr>
          <a:xfrm>
            <a:off x="1692564" y="1540894"/>
            <a:ext cx="7772400" cy="4866101"/>
          </a:xfrm>
          <a:prstGeom prst="rect">
            <a:avLst/>
          </a:prstGeom>
        </p:spPr>
      </p:pic>
      <p:sp>
        <p:nvSpPr>
          <p:cNvPr id="4" name="TextBox 3">
            <a:extLst>
              <a:ext uri="{FF2B5EF4-FFF2-40B4-BE49-F238E27FC236}">
                <a16:creationId xmlns:a16="http://schemas.microsoft.com/office/drawing/2014/main" id="{A216C10B-921C-83D8-AA9C-1BEAD3EFE510}"/>
              </a:ext>
            </a:extLst>
          </p:cNvPr>
          <p:cNvSpPr txBox="1"/>
          <p:nvPr/>
        </p:nvSpPr>
        <p:spPr>
          <a:xfrm>
            <a:off x="3013363" y="6406995"/>
            <a:ext cx="8812412" cy="369332"/>
          </a:xfrm>
          <a:prstGeom prst="rect">
            <a:avLst/>
          </a:prstGeom>
          <a:noFill/>
        </p:spPr>
        <p:txBody>
          <a:bodyPr wrap="none" rtlCol="0">
            <a:spAutoFit/>
          </a:bodyPr>
          <a:lstStyle/>
          <a:p>
            <a:r>
              <a:rPr lang="en-US" dirty="0"/>
              <a:t>No </a:t>
            </a:r>
            <a:r>
              <a:rPr lang="en-US" dirty="0" err="1"/>
              <a:t>padj</a:t>
            </a:r>
            <a:r>
              <a:rPr lang="en-US" dirty="0"/>
              <a:t> differences between R vs. NR within sorts OR sort vs. sort within responder statuses</a:t>
            </a:r>
          </a:p>
        </p:txBody>
      </p:sp>
    </p:spTree>
    <p:extLst>
      <p:ext uri="{BB962C8B-B14F-4D97-AF65-F5344CB8AC3E}">
        <p14:creationId xmlns:p14="http://schemas.microsoft.com/office/powerpoint/2010/main" val="999634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56656</TotalTime>
  <Words>1524</Words>
  <Application>Microsoft Macintosh PowerPoint</Application>
  <PresentationFormat>Widescreen</PresentationFormat>
  <Paragraphs>133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AdvPSA183</vt:lpstr>
      <vt:lpstr>Aptos</vt:lpstr>
      <vt:lpstr>Arial</vt:lpstr>
      <vt:lpstr>Calibri</vt:lpstr>
      <vt:lpstr>Calibri Light</vt:lpstr>
      <vt:lpstr>Cambria</vt:lpstr>
      <vt:lpstr>Menlo</vt:lpstr>
      <vt:lpstr>Wingdings</vt:lpstr>
      <vt:lpstr>Office Theme</vt:lpstr>
      <vt:lpstr>Weekly meeting</vt:lpstr>
      <vt:lpstr>Outline</vt:lpstr>
      <vt:lpstr>High read counts from re-run (top row on left)</vt:lpstr>
      <vt:lpstr>Also gained many MT mapping reads from re-run (top row)</vt:lpstr>
      <vt:lpstr>MT var QC looks ok with reseq, observe more MT vars per donor</vt:lpstr>
      <vt:lpstr>See ~similar results at old 0.5% lower bound for var freq, see padj significance at lower 0.1% bound</vt:lpstr>
      <vt:lpstr>As before, trend mostly driven by low freq vars</vt:lpstr>
      <vt:lpstr>DP PD-1+ and DP CD127+ share less vars (only 1) than DP CD57+ and DP CD127+ (10) despite more similar var counts in DP PD-1+ and DP CD57+, inconsistent any model so far</vt:lpstr>
      <vt:lpstr>Similar trends b/w R and NR</vt:lpstr>
      <vt:lpstr>Epigenetics within libids look very similar across seq batches (AA_ fcids vs. 22_ flow cell IDs)</vt:lpstr>
      <vt:lpstr>UMAP with reseq (donorId and responder status regressed out)</vt:lpstr>
      <vt:lpstr>With reseq, still don’t see a very clear answer to if DP CD127s are more Teff than other DPs</vt:lpstr>
      <vt:lpstr>Conclusions</vt:lpstr>
      <vt:lpstr>Next steps</vt:lpstr>
      <vt:lpstr>Using epigenetics and mitochondrial DNA variants to define exhausted TIGIT+KLRG1+ subsets in teplizumab-treated T1D subjects</vt:lpstr>
      <vt:lpstr>Donor facet</vt:lpstr>
      <vt:lpstr>With reseq, still see no big epigenetic differences b/w R and NR</vt:lpstr>
      <vt:lpstr>High dimensional space plots ~same as before reseq</vt:lpstr>
      <vt:lpstr>DP PD-1+ vs. DN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8878</cp:revision>
  <dcterms:created xsi:type="dcterms:W3CDTF">2023-09-15T17:40:02Z</dcterms:created>
  <dcterms:modified xsi:type="dcterms:W3CDTF">2024-08-21T23:16:58Z</dcterms:modified>
</cp:coreProperties>
</file>